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52"/>
  </p:notesMasterIdLst>
  <p:handoutMasterIdLst>
    <p:handoutMasterId r:id="rId53"/>
  </p:handoutMasterIdLst>
  <p:sldIdLst>
    <p:sldId id="256" r:id="rId2"/>
    <p:sldId id="996" r:id="rId3"/>
    <p:sldId id="1013" r:id="rId4"/>
    <p:sldId id="1036" r:id="rId5"/>
    <p:sldId id="1053" r:id="rId6"/>
    <p:sldId id="1047" r:id="rId7"/>
    <p:sldId id="1049" r:id="rId8"/>
    <p:sldId id="1048" r:id="rId9"/>
    <p:sldId id="1030" r:id="rId10"/>
    <p:sldId id="986" r:id="rId11"/>
    <p:sldId id="988" r:id="rId12"/>
    <p:sldId id="983" r:id="rId13"/>
    <p:sldId id="262" r:id="rId14"/>
    <p:sldId id="1006" r:id="rId15"/>
    <p:sldId id="981" r:id="rId16"/>
    <p:sldId id="997" r:id="rId17"/>
    <p:sldId id="1022" r:id="rId18"/>
    <p:sldId id="979" r:id="rId19"/>
    <p:sldId id="1014" r:id="rId20"/>
    <p:sldId id="1019" r:id="rId21"/>
    <p:sldId id="1021" r:id="rId22"/>
    <p:sldId id="1041" r:id="rId23"/>
    <p:sldId id="1052" r:id="rId24"/>
    <p:sldId id="1046" r:id="rId25"/>
    <p:sldId id="1023" r:id="rId26"/>
    <p:sldId id="980" r:id="rId27"/>
    <p:sldId id="1001" r:id="rId28"/>
    <p:sldId id="1042" r:id="rId29"/>
    <p:sldId id="1043" r:id="rId30"/>
    <p:sldId id="999" r:id="rId31"/>
    <p:sldId id="982" r:id="rId32"/>
    <p:sldId id="1002" r:id="rId33"/>
    <p:sldId id="1044" r:id="rId34"/>
    <p:sldId id="1045" r:id="rId35"/>
    <p:sldId id="998" r:id="rId36"/>
    <p:sldId id="1015" r:id="rId37"/>
    <p:sldId id="1039" r:id="rId38"/>
    <p:sldId id="1040" r:id="rId39"/>
    <p:sldId id="994" r:id="rId40"/>
    <p:sldId id="1027" r:id="rId41"/>
    <p:sldId id="1016" r:id="rId42"/>
    <p:sldId id="991" r:id="rId43"/>
    <p:sldId id="992" r:id="rId44"/>
    <p:sldId id="993" r:id="rId45"/>
    <p:sldId id="1051" r:id="rId46"/>
    <p:sldId id="1054" r:id="rId47"/>
    <p:sldId id="984" r:id="rId48"/>
    <p:sldId id="1055" r:id="rId49"/>
    <p:sldId id="1038" r:id="rId50"/>
    <p:sldId id="1003" r:id="rId51"/>
  </p:sldIdLst>
  <p:sldSz cx="9144000" cy="5143500" type="screen16x9"/>
  <p:notesSz cx="9926638" cy="6797675"/>
  <p:defaultTextStyle>
    <a:defPPr>
      <a:defRPr lang="en-US"/>
    </a:defPPr>
    <a:lvl1pPr algn="l" defTabSz="10302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1pPr>
    <a:lvl2pPr marL="514350" indent="-57150" algn="l" defTabSz="10302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2pPr>
    <a:lvl3pPr marL="1030288" indent="-115888" algn="l" defTabSz="10302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3pPr>
    <a:lvl4pPr marL="1546225" indent="-174625" algn="l" defTabSz="10302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4pPr>
    <a:lvl5pPr marL="2062163" indent="-233363" algn="l" defTabSz="10302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FontAwesome"/>
        <a:cs typeface="FontAwesome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8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CC"/>
    <a:srgbClr val="00B0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50B3A-EE12-4AC3-8088-C1AE095EC1DC}" v="36" dt="2024-02-28T09:27:23.922"/>
    <p1510:client id="{8DBF8B6F-0BC7-4331-A3C4-717221C2D8C8}" v="62" dt="2024-02-27T13:27:42.289"/>
    <p1510:client id="{C934DD71-B85B-4F7F-A81F-13A6A6D08D5F}" v="827" dt="2024-02-28T15:25:21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0" autoAdjust="0"/>
    <p:restoredTop sz="96374" autoAdjust="0"/>
  </p:normalViewPr>
  <p:slideViewPr>
    <p:cSldViewPr snapToObjects="1">
      <p:cViewPr varScale="1">
        <p:scale>
          <a:sx n="114" d="100"/>
          <a:sy n="114" d="100"/>
        </p:scale>
        <p:origin x="1140" y="96"/>
      </p:cViewPr>
      <p:guideLst>
        <p:guide orient="horz" pos="1617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134"/>
    </p:cViewPr>
  </p:sorterViewPr>
  <p:notesViewPr>
    <p:cSldViewPr snapToObjects="1">
      <p:cViewPr varScale="1">
        <p:scale>
          <a:sx n="74" d="100"/>
          <a:sy n="74" d="100"/>
        </p:scale>
        <p:origin x="-1908" y="-96"/>
      </p:cViewPr>
      <p:guideLst>
        <p:guide orient="horz" pos="2138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7" Type="http://schemas.openxmlformats.org/officeDocument/2006/relationships/slide" Target="slides/slide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8" Type="http://schemas.openxmlformats.org/officeDocument/2006/relationships/slide" Target="slides/slide8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1" Type="http://schemas.openxmlformats.org/officeDocument/2006/relationships/slide" Target="slides/slide1.xml"/><Relationship Id="rId6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Способ получения информации о ВМП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B218-4239-986C-568690322C2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18-4239-986C-568690322C2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10%</a:t>
                    </a: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18-4239-986C-568690322C2A}"/>
                </c:ext>
              </c:extLst>
            </c:dLbl>
            <c:dLbl>
              <c:idx val="1"/>
              <c:layout>
                <c:manualLayout>
                  <c:x val="5.3717355643044619E-2"/>
                  <c:y val="-9.68225885826771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18-4239-986C-568690322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иной способ</c:v>
                </c:pt>
                <c:pt idx="1">
                  <c:v>от врача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%">
                  <c:v>0.9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18-4239-986C-568690322C2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53043380604765"/>
          <c:y val="5.0522125525866178E-2"/>
          <c:w val="0.58485357526387971"/>
          <c:h val="0.6837906018671553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Сроки ожидания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76000"/>
                    <a:shade val="51000"/>
                    <a:satMod val="130000"/>
                  </a:schemeClr>
                </a:gs>
                <a:gs pos="80000">
                  <a:schemeClr val="accent3">
                    <a:shade val="76000"/>
                    <a:shade val="93000"/>
                    <a:satMod val="130000"/>
                  </a:schemeClr>
                </a:gs>
                <a:gs pos="100000">
                  <a:schemeClr val="accent3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2024, 1 квартал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0.57999999999999996</c:v>
                </c:pt>
                <c:pt idx="2">
                  <c:v>0.52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27-45F8-8AAB-DC5D110B33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Документы не подавались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2024, 1 квартал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0.4</c:v>
                </c:pt>
                <c:pt idx="1">
                  <c:v>0.42</c:v>
                </c:pt>
                <c:pt idx="2">
                  <c:v>0.48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27-45F8-8AAB-DC5D110B33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45691856"/>
        <c:axId val="1332856352"/>
      </c:barChart>
      <c:catAx>
        <c:axId val="1345691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856352"/>
        <c:crosses val="autoZero"/>
        <c:auto val="1"/>
        <c:lblAlgn val="ctr"/>
        <c:lblOffset val="100"/>
        <c:noMultiLvlLbl val="0"/>
      </c:catAx>
      <c:valAx>
        <c:axId val="1332856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5691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143566912699549"/>
          <c:y val="0.82110465351734585"/>
          <c:w val="0.7412536828996299"/>
          <c:h val="8.5391731522950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BE7266-305E-B9C8-F3A7-74E0C7E412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515475" y="227013"/>
            <a:ext cx="41116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ook Antiqua" panose="02040602050305030304" pitchFamily="18" charset="0"/>
              </a:defRPr>
            </a:lvl1pPr>
          </a:lstStyle>
          <a:p>
            <a:fld id="{F35EC1DE-64E0-4071-9964-1C09D1456B5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D5E399-77D1-C1AF-FF29-E77618B041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 defTabSz="10316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My First Template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C76C7-64DB-A957-3011-F34A31827D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 defTabSz="10316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2ADD66-ACCA-4593-BF33-8D068096416C}" type="datetime1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FDB8BD-61FE-3685-F83C-4E15A6A085A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B4C289-E25D-5078-C1B9-986077306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63ABC-8D81-FAD6-6170-28B6D74A70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 defTabSz="103162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This is me Adam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3F759-C470-785C-35E1-A2519FA5E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AD6EF5B3-1746-430A-A690-118C0BF1C28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10302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302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0288" algn="l" defTabSz="10302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6225" algn="l" defTabSz="10302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2163" algn="l" defTabSz="10302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E8791FC9-DEC4-41DA-199C-DF52CEB55021}"/>
              </a:ext>
            </a:extLst>
          </p:cNvPr>
          <p:cNvSpPr/>
          <p:nvPr userDrawn="1"/>
        </p:nvSpPr>
        <p:spPr>
          <a:xfrm rot="5400000">
            <a:off x="8798719" y="94456"/>
            <a:ext cx="287338" cy="40322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CE1F2C6-8FCA-0C8E-C048-27F1962E8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7288" y="152400"/>
            <a:ext cx="3810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solidFill>
                  <a:schemeClr val="bg1"/>
                </a:solidFill>
              </a:defRPr>
            </a:lvl1pPr>
          </a:lstStyle>
          <a:p>
            <a:fld id="{C77C0E8E-CE17-46D9-A69D-46000C0DCD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431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9">
            <a:extLst>
              <a:ext uri="{FF2B5EF4-FFF2-40B4-BE49-F238E27FC236}">
                <a16:creationId xmlns:a16="http://schemas.microsoft.com/office/drawing/2014/main" id="{40B8DAFF-28DE-7268-ADC5-CFF4397E36C4}"/>
              </a:ext>
            </a:extLst>
          </p:cNvPr>
          <p:cNvSpPr/>
          <p:nvPr userDrawn="1"/>
        </p:nvSpPr>
        <p:spPr>
          <a:xfrm rot="5400000">
            <a:off x="8798719" y="94456"/>
            <a:ext cx="287338" cy="40322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3790" y="40601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4367790" y="758008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6F9C45F-C466-B0B6-EB1B-C2ECA69A34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7288" y="152400"/>
            <a:ext cx="3810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solidFill>
                  <a:schemeClr val="bg1"/>
                </a:solidFill>
              </a:defRPr>
            </a:lvl1pPr>
          </a:lstStyle>
          <a:p>
            <a:fld id="{BC89EE33-645C-44BE-BE5F-56E2D372C28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498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7">
            <a:extLst>
              <a:ext uri="{FF2B5EF4-FFF2-40B4-BE49-F238E27FC236}">
                <a16:creationId xmlns:a16="http://schemas.microsoft.com/office/drawing/2014/main" id="{42E0F408-CE18-6A95-3B4E-E8B311036526}"/>
              </a:ext>
            </a:extLst>
          </p:cNvPr>
          <p:cNvSpPr/>
          <p:nvPr userDrawn="1"/>
        </p:nvSpPr>
        <p:spPr>
          <a:xfrm rot="5400000">
            <a:off x="8798719" y="94456"/>
            <a:ext cx="287338" cy="40322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5DA4533-2AA3-4704-46A1-25F8F3222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7288" y="152400"/>
            <a:ext cx="3810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solidFill>
                  <a:schemeClr val="bg1"/>
                </a:solidFill>
              </a:defRPr>
            </a:lvl1pPr>
          </a:lstStyle>
          <a:p>
            <a:fld id="{1172B96B-3839-4B3A-849F-ED1A22C71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7951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65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6EB9A47E-5A2D-C7EA-0CFD-54CD57DD30A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048250"/>
            <a:ext cx="9144000" cy="95250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D3FD4AAA-DECE-DCEF-F059-69E6F9CE54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3904"/>
              <a:ext cx="3751969" cy="44695"/>
              <a:chOff x="0" y="2573904"/>
              <a:chExt cx="3751969" cy="44695"/>
            </a:xfrm>
          </p:grpSpPr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408660A4-6AE5-8DC3-BDA1-ACA99A7D83C6}"/>
                  </a:ext>
                </a:extLst>
              </p:cNvPr>
              <p:cNvSpPr/>
              <p:nvPr/>
            </p:nvSpPr>
            <p:spPr>
              <a:xfrm>
                <a:off x="0" y="2573904"/>
                <a:ext cx="126181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Rectangle 15">
                <a:extLst>
                  <a:ext uri="{FF2B5EF4-FFF2-40B4-BE49-F238E27FC236}">
                    <a16:creationId xmlns:a16="http://schemas.microsoft.com/office/drawing/2014/main" id="{8B96A7ED-B7A0-3281-DF7D-8C11519569E3}"/>
                  </a:ext>
                </a:extLst>
              </p:cNvPr>
              <p:cNvSpPr/>
              <p:nvPr/>
            </p:nvSpPr>
            <p:spPr>
              <a:xfrm>
                <a:off x="1261819" y="2573904"/>
                <a:ext cx="1263340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Rectangle 16">
                <a:extLst>
                  <a:ext uri="{FF2B5EF4-FFF2-40B4-BE49-F238E27FC236}">
                    <a16:creationId xmlns:a16="http://schemas.microsoft.com/office/drawing/2014/main" id="{D09E6A56-B8CA-7603-69B3-78A6928E699D}"/>
                  </a:ext>
                </a:extLst>
              </p:cNvPr>
              <p:cNvSpPr/>
              <p:nvPr/>
            </p:nvSpPr>
            <p:spPr>
              <a:xfrm>
                <a:off x="2490150" y="2573904"/>
                <a:ext cx="126181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97E4A96-E928-CE83-7805-A3F0D393D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1969" y="2573904"/>
              <a:ext cx="5015309" cy="44695"/>
              <a:chOff x="-366" y="2573904"/>
              <a:chExt cx="5015309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2811E414-3B6F-5011-0253-3321520431AD}"/>
                  </a:ext>
                </a:extLst>
              </p:cNvPr>
              <p:cNvSpPr/>
              <p:nvPr/>
            </p:nvSpPr>
            <p:spPr>
              <a:xfrm>
                <a:off x="-366" y="2573904"/>
                <a:ext cx="1263340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13EE4709-0E88-185E-6835-AAB3342CB518}"/>
                  </a:ext>
                </a:extLst>
              </p:cNvPr>
              <p:cNvSpPr/>
              <p:nvPr/>
            </p:nvSpPr>
            <p:spPr>
              <a:xfrm>
                <a:off x="1262974" y="2573904"/>
                <a:ext cx="126181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CD97F115-30C3-65BE-5300-9054FBE6126B}"/>
                  </a:ext>
                </a:extLst>
              </p:cNvPr>
              <p:cNvSpPr/>
              <p:nvPr/>
            </p:nvSpPr>
            <p:spPr>
              <a:xfrm>
                <a:off x="2489785" y="2573904"/>
                <a:ext cx="126181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41E04DC4-7222-482D-96B7-775882313A29}"/>
                  </a:ext>
                </a:extLst>
              </p:cNvPr>
              <p:cNvSpPr/>
              <p:nvPr/>
            </p:nvSpPr>
            <p:spPr>
              <a:xfrm>
                <a:off x="3751603" y="2573904"/>
                <a:ext cx="1263340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72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375A9A8B-FE61-CC65-BE28-DB9936BFF8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048250"/>
            <a:ext cx="9144000" cy="95250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A08BA0D3-FBB8-2CA2-5C62-1E3D84870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3904"/>
              <a:ext cx="3751969" cy="44695"/>
              <a:chOff x="0" y="2573904"/>
              <a:chExt cx="3751969" cy="44695"/>
            </a:xfrm>
          </p:grpSpPr>
          <p:sp>
            <p:nvSpPr>
              <p:cNvPr id="9" name="Rectangle 14">
                <a:extLst>
                  <a:ext uri="{FF2B5EF4-FFF2-40B4-BE49-F238E27FC236}">
                    <a16:creationId xmlns:a16="http://schemas.microsoft.com/office/drawing/2014/main" id="{3308B843-3D80-BD03-C6F7-A484F08909BF}"/>
                  </a:ext>
                </a:extLst>
              </p:cNvPr>
              <p:cNvSpPr/>
              <p:nvPr/>
            </p:nvSpPr>
            <p:spPr>
              <a:xfrm>
                <a:off x="0" y="2573904"/>
                <a:ext cx="126181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Rectangle 15">
                <a:extLst>
                  <a:ext uri="{FF2B5EF4-FFF2-40B4-BE49-F238E27FC236}">
                    <a16:creationId xmlns:a16="http://schemas.microsoft.com/office/drawing/2014/main" id="{9810A0F9-BD1D-CEB4-C505-F0F0EFA9819A}"/>
                  </a:ext>
                </a:extLst>
              </p:cNvPr>
              <p:cNvSpPr/>
              <p:nvPr/>
            </p:nvSpPr>
            <p:spPr>
              <a:xfrm>
                <a:off x="1261819" y="2573904"/>
                <a:ext cx="1263340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Rectangle 16">
                <a:extLst>
                  <a:ext uri="{FF2B5EF4-FFF2-40B4-BE49-F238E27FC236}">
                    <a16:creationId xmlns:a16="http://schemas.microsoft.com/office/drawing/2014/main" id="{7003BD77-8F60-3800-33A3-8ED759FE29EE}"/>
                  </a:ext>
                </a:extLst>
              </p:cNvPr>
              <p:cNvSpPr/>
              <p:nvPr/>
            </p:nvSpPr>
            <p:spPr>
              <a:xfrm>
                <a:off x="2490150" y="2573904"/>
                <a:ext cx="126181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97318DA0-CD79-DDAA-7528-B172D9FCB3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1969" y="2573904"/>
              <a:ext cx="5015309" cy="44695"/>
              <a:chOff x="-366" y="2573904"/>
              <a:chExt cx="5015309" cy="44695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6034A05D-042F-CB3D-A3A2-4ED03B1B696B}"/>
                  </a:ext>
                </a:extLst>
              </p:cNvPr>
              <p:cNvSpPr/>
              <p:nvPr/>
            </p:nvSpPr>
            <p:spPr>
              <a:xfrm>
                <a:off x="-366" y="2573904"/>
                <a:ext cx="1263340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64D1B673-6BCC-6F93-7EF3-59AF6A1D7F87}"/>
                  </a:ext>
                </a:extLst>
              </p:cNvPr>
              <p:cNvSpPr/>
              <p:nvPr/>
            </p:nvSpPr>
            <p:spPr>
              <a:xfrm>
                <a:off x="1262974" y="2573904"/>
                <a:ext cx="126181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FF2A1211-AE69-310F-37E9-614E7926019D}"/>
                  </a:ext>
                </a:extLst>
              </p:cNvPr>
              <p:cNvSpPr/>
              <p:nvPr/>
            </p:nvSpPr>
            <p:spPr>
              <a:xfrm>
                <a:off x="2489785" y="2573904"/>
                <a:ext cx="126181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id="{067AF2D2-F940-5B29-AC13-103BE4A7DFF6}"/>
                  </a:ext>
                </a:extLst>
              </p:cNvPr>
              <p:cNvSpPr/>
              <p:nvPr/>
            </p:nvSpPr>
            <p:spPr>
              <a:xfrm>
                <a:off x="3751603" y="2573904"/>
                <a:ext cx="1263340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12" name="Flowchart: Off-page Connector 17">
            <a:extLst>
              <a:ext uri="{FF2B5EF4-FFF2-40B4-BE49-F238E27FC236}">
                <a16:creationId xmlns:a16="http://schemas.microsoft.com/office/drawing/2014/main" id="{F4C1ACE0-4EE4-FB94-98E8-205834BAA5FB}"/>
              </a:ext>
            </a:extLst>
          </p:cNvPr>
          <p:cNvSpPr/>
          <p:nvPr userDrawn="1"/>
        </p:nvSpPr>
        <p:spPr>
          <a:xfrm rot="5400000">
            <a:off x="8798719" y="94456"/>
            <a:ext cx="287338" cy="403225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48EB3F9-5620-9CC4-1B04-A9EAC45F0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7288" y="152400"/>
            <a:ext cx="3810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solidFill>
                  <a:schemeClr val="bg1"/>
                </a:solidFill>
              </a:defRPr>
            </a:lvl1pPr>
          </a:lstStyle>
          <a:p>
            <a:fld id="{C00E0CF4-7A9A-4D73-A151-69EF5EBB809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521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4724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4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54724" y="619462"/>
            <a:ext cx="4114800" cy="20074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9B7103C3-A76A-494E-E8A6-F82F0DE6B2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5048250"/>
            <a:ext cx="9144000" cy="95250"/>
            <a:chOff x="0" y="2573904"/>
            <a:chExt cx="8767278" cy="44695"/>
          </a:xfrm>
        </p:grpSpPr>
        <p:grpSp>
          <p:nvGrpSpPr>
            <p:cNvPr id="3" name="Group 43">
              <a:extLst>
                <a:ext uri="{FF2B5EF4-FFF2-40B4-BE49-F238E27FC236}">
                  <a16:creationId xmlns:a16="http://schemas.microsoft.com/office/drawing/2014/main" id="{C1AA30D8-3E1A-08F2-B97A-6E8FF8CAD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573904"/>
              <a:ext cx="3751969" cy="44695"/>
              <a:chOff x="0" y="2573904"/>
              <a:chExt cx="3751969" cy="44695"/>
            </a:xfrm>
          </p:grpSpPr>
          <p:sp>
            <p:nvSpPr>
              <p:cNvPr id="9" name="Rectangle 17">
                <a:extLst>
                  <a:ext uri="{FF2B5EF4-FFF2-40B4-BE49-F238E27FC236}">
                    <a16:creationId xmlns:a16="http://schemas.microsoft.com/office/drawing/2014/main" id="{0B0A37E1-2FFF-421C-1701-0A7092E2E6C7}"/>
                  </a:ext>
                </a:extLst>
              </p:cNvPr>
              <p:cNvSpPr/>
              <p:nvPr/>
            </p:nvSpPr>
            <p:spPr>
              <a:xfrm>
                <a:off x="0" y="2573904"/>
                <a:ext cx="1261819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" name="Rectangle 18">
                <a:extLst>
                  <a:ext uri="{FF2B5EF4-FFF2-40B4-BE49-F238E27FC236}">
                    <a16:creationId xmlns:a16="http://schemas.microsoft.com/office/drawing/2014/main" id="{75787B90-9C28-241D-E9BB-FFB7ACB9CCF2}"/>
                  </a:ext>
                </a:extLst>
              </p:cNvPr>
              <p:cNvSpPr/>
              <p:nvPr/>
            </p:nvSpPr>
            <p:spPr>
              <a:xfrm>
                <a:off x="1261819" y="2573904"/>
                <a:ext cx="1263340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" name="Rectangle 19">
                <a:extLst>
                  <a:ext uri="{FF2B5EF4-FFF2-40B4-BE49-F238E27FC236}">
                    <a16:creationId xmlns:a16="http://schemas.microsoft.com/office/drawing/2014/main" id="{9B2D2187-2D31-8A51-7D9D-21223821A7AD}"/>
                  </a:ext>
                </a:extLst>
              </p:cNvPr>
              <p:cNvSpPr/>
              <p:nvPr/>
            </p:nvSpPr>
            <p:spPr>
              <a:xfrm>
                <a:off x="2490150" y="2573904"/>
                <a:ext cx="1261819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4" name="Group 44">
              <a:extLst>
                <a:ext uri="{FF2B5EF4-FFF2-40B4-BE49-F238E27FC236}">
                  <a16:creationId xmlns:a16="http://schemas.microsoft.com/office/drawing/2014/main" id="{51A156C5-61A1-F93D-9D2C-C2B7CC506A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1969" y="2573904"/>
              <a:ext cx="5015309" cy="44695"/>
              <a:chOff x="-366" y="2573904"/>
              <a:chExt cx="5015309" cy="44695"/>
            </a:xfrm>
          </p:grpSpPr>
          <p:sp>
            <p:nvSpPr>
              <p:cNvPr id="5" name="Rectangle 11">
                <a:extLst>
                  <a:ext uri="{FF2B5EF4-FFF2-40B4-BE49-F238E27FC236}">
                    <a16:creationId xmlns:a16="http://schemas.microsoft.com/office/drawing/2014/main" id="{C97EA08B-5CFB-98A0-7C14-1899654674B8}"/>
                  </a:ext>
                </a:extLst>
              </p:cNvPr>
              <p:cNvSpPr/>
              <p:nvPr/>
            </p:nvSpPr>
            <p:spPr>
              <a:xfrm>
                <a:off x="-366" y="2573904"/>
                <a:ext cx="1263340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6" name="Rectangle 12">
                <a:extLst>
                  <a:ext uri="{FF2B5EF4-FFF2-40B4-BE49-F238E27FC236}">
                    <a16:creationId xmlns:a16="http://schemas.microsoft.com/office/drawing/2014/main" id="{A1BA07B7-9BB0-21A4-AA84-66CDF8DBA985}"/>
                  </a:ext>
                </a:extLst>
              </p:cNvPr>
              <p:cNvSpPr/>
              <p:nvPr/>
            </p:nvSpPr>
            <p:spPr>
              <a:xfrm>
                <a:off x="1262974" y="2573904"/>
                <a:ext cx="126181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7" name="Rectangle 13">
                <a:extLst>
                  <a:ext uri="{FF2B5EF4-FFF2-40B4-BE49-F238E27FC236}">
                    <a16:creationId xmlns:a16="http://schemas.microsoft.com/office/drawing/2014/main" id="{D5A700E5-4F58-0770-1DAE-9DD42409C047}"/>
                  </a:ext>
                </a:extLst>
              </p:cNvPr>
              <p:cNvSpPr/>
              <p:nvPr/>
            </p:nvSpPr>
            <p:spPr>
              <a:xfrm>
                <a:off x="2489785" y="2573904"/>
                <a:ext cx="126181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8" name="Rectangle 15">
                <a:extLst>
                  <a:ext uri="{FF2B5EF4-FFF2-40B4-BE49-F238E27FC236}">
                    <a16:creationId xmlns:a16="http://schemas.microsoft.com/office/drawing/2014/main" id="{8D67B5B0-7BA1-7F35-BCDF-11639514F9D3}"/>
                  </a:ext>
                </a:extLst>
              </p:cNvPr>
              <p:cNvSpPr/>
              <p:nvPr/>
            </p:nvSpPr>
            <p:spPr>
              <a:xfrm>
                <a:off x="3751603" y="2573904"/>
                <a:ext cx="1263340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162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306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05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56" r:id="rId4"/>
    <p:sldLayoutId id="2147484162" r:id="rId5"/>
    <p:sldLayoutId id="2147484163" r:id="rId6"/>
    <p:sldLayoutId id="2147484157" r:id="rId7"/>
    <p:sldLayoutId id="2147484164" r:id="rId8"/>
    <p:sldLayoutId id="2147484158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FontAwesome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FontAwesome"/>
          <a:cs typeface="FontAwesome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FontAwesome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FontAwesome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FontAwesome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FontAwesome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FontAwesome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kdmo74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base.garant.ru/400165890/6c14ce6fa6895afc269361ac1e51f189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ckdmo74.ru/" TargetMode="Externa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ar-info.ru/na/editArticle/index/type_id/5/doc_id/10450/release_id/30773/sec_id/191819/" TargetMode="External"/><Relationship Id="rId2" Type="http://schemas.openxmlformats.org/officeDocument/2006/relationships/hyperlink" Target="https://docs.cntd.ru/document/56353022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kdmo74.ru/data/documents/Prikaz-VMP-ot-27.06.2021-g.-no-794.pdf" TargetMode="External"/><Relationship Id="rId5" Type="http://schemas.openxmlformats.org/officeDocument/2006/relationships/hyperlink" Target="https://normativ.kontur.ru/document?moduleId=1&amp;documentId=259296" TargetMode="External"/><Relationship Id="rId4" Type="http://schemas.openxmlformats.org/officeDocument/2006/relationships/hyperlink" Target="https://normativ.kontur.ru/document?moduleId=1&amp;documentId=390706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ckdmo74.r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alon.rosminzdrav.ru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talon.rosminzdrav.ru/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alon.rosminzdrav.ru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alon.rosminzdrav.ru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alon.rosminzdrav.ru/" TargetMode="Externa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alon.rosminzdrav.ru/" TargetMode="Externa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talon.rosminzdrav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talon.rosminzdrav.ru/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vmpminzdrav@mail.ru" TargetMode="External"/><Relationship Id="rId2" Type="http://schemas.openxmlformats.org/officeDocument/2006/relationships/hyperlink" Target="mailto:help@minzdrav.gov74.ru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ormativ.kontur.ru/document?moduleId=1&amp;documentId=259296" TargetMode="Externa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713D15A3-EC4A-8568-2437-2A188B45D43C}"/>
              </a:ext>
            </a:extLst>
          </p:cNvPr>
          <p:cNvSpPr/>
          <p:nvPr/>
        </p:nvSpPr>
        <p:spPr>
          <a:xfrm rot="16200000" flipV="1">
            <a:off x="-100012" y="100012"/>
            <a:ext cx="5143500" cy="49434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9" name="Slide Number Placeholder 21">
            <a:extLst>
              <a:ext uri="{FF2B5EF4-FFF2-40B4-BE49-F238E27FC236}">
                <a16:creationId xmlns:a16="http://schemas.microsoft.com/office/drawing/2014/main" id="{895C4537-412A-030D-701D-BB89AD856C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DE561A36-F511-484D-B4DC-676D1F81493B}" type="slidenum">
              <a:rPr lang="en-US" altLang="ru-RU" sz="900">
                <a:solidFill>
                  <a:schemeClr val="bg1"/>
                </a:solidFill>
              </a:rPr>
              <a:pPr/>
              <a:t>1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68BAAF64-3A56-0D68-A513-C4EA075E1ABB}"/>
              </a:ext>
            </a:extLst>
          </p:cNvPr>
          <p:cNvSpPr>
            <a:spLocks noChangeAspect="1"/>
          </p:cNvSpPr>
          <p:nvPr/>
        </p:nvSpPr>
        <p:spPr>
          <a:xfrm>
            <a:off x="2360613" y="757238"/>
            <a:ext cx="3916362" cy="39147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9273B168-1D7A-9C02-CF20-075F2E72C47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5D245B-465F-8D0B-20D4-CA5B09A28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1708150"/>
            <a:ext cx="34559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en-US" b="1">
                <a:solidFill>
                  <a:srgbClr val="2AC2AC"/>
                </a:solidFill>
                <a:latin typeface="Garamond" panose="02020404030301010803" pitchFamily="18" charset="0"/>
              </a:rPr>
              <a:t>Методические рекомендации по оформлению документов на оказание ВМП, по перечню видов, не включенных в базовую программу ОМС </a:t>
            </a:r>
          </a:p>
          <a:p>
            <a:pPr algn="ctr" eaLnBrk="1" hangingPunct="1"/>
            <a:r>
              <a:rPr lang="ru-RU" altLang="en-US" b="1">
                <a:solidFill>
                  <a:srgbClr val="2AC2AC"/>
                </a:solidFill>
                <a:latin typeface="Garamond" panose="02020404030301010803" pitchFamily="18" charset="0"/>
              </a:rPr>
              <a:t>(</a:t>
            </a:r>
            <a:r>
              <a:rPr lang="en-US" altLang="en-US" b="1">
                <a:solidFill>
                  <a:srgbClr val="2AC2AC"/>
                </a:solidFill>
                <a:latin typeface="Garamond" panose="02020404030301010803" pitchFamily="18" charset="0"/>
              </a:rPr>
              <a:t>II </a:t>
            </a:r>
            <a:r>
              <a:rPr lang="ru-RU" altLang="en-US" b="1">
                <a:solidFill>
                  <a:srgbClr val="2AC2AC"/>
                </a:solidFill>
                <a:latin typeface="Garamond" panose="02020404030301010803" pitchFamily="18" charset="0"/>
              </a:rPr>
              <a:t>раздел)</a:t>
            </a:r>
          </a:p>
        </p:txBody>
      </p:sp>
      <p:sp>
        <p:nvSpPr>
          <p:cNvPr id="9223" name="Заголовок 4">
            <a:extLst>
              <a:ext uri="{FF2B5EF4-FFF2-40B4-BE49-F238E27FC236}">
                <a16:creationId xmlns:a16="http://schemas.microsoft.com/office/drawing/2014/main" id="{1183B6E8-6F31-3094-0D66-CFFA456B6D5D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9224" name="Прямоугольник 1">
            <a:extLst>
              <a:ext uri="{FF2B5EF4-FFF2-40B4-BE49-F238E27FC236}">
                <a16:creationId xmlns:a16="http://schemas.microsoft.com/office/drawing/2014/main" id="{221FD5FB-9A6E-6882-441B-0E87AFEFE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0" y="4252913"/>
            <a:ext cx="3130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войная волна 9">
            <a:extLst>
              <a:ext uri="{FF2B5EF4-FFF2-40B4-BE49-F238E27FC236}">
                <a16:creationId xmlns:a16="http://schemas.microsoft.com/office/drawing/2014/main" id="{B83C11A0-C9B0-D73E-4A4F-AFEE8A1205AE}"/>
              </a:ext>
            </a:extLst>
          </p:cNvPr>
          <p:cNvSpPr/>
          <p:nvPr/>
        </p:nvSpPr>
        <p:spPr>
          <a:xfrm>
            <a:off x="3431842" y="743530"/>
            <a:ext cx="2052228" cy="215444"/>
          </a:xfrm>
          <a:prstGeom prst="doubleWav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3E3EC5-1923-6FA9-8F10-7004C7A4934D}"/>
              </a:ext>
            </a:extLst>
          </p:cNvPr>
          <p:cNvSpPr/>
          <p:nvPr/>
        </p:nvSpPr>
        <p:spPr>
          <a:xfrm>
            <a:off x="0" y="0"/>
            <a:ext cx="9144000" cy="592138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>
                <a:solidFill>
                  <a:srgbClr val="FFFFFF"/>
                </a:solidFill>
                <a:latin typeface="Garamond" pitchFamily="18" charset="0"/>
                <a:ea typeface="FontAwesome"/>
              </a:rPr>
              <a:t>Оформление талона на оказание ВМП</a:t>
            </a:r>
          </a:p>
        </p:txBody>
      </p:sp>
      <p:pic>
        <p:nvPicPr>
          <p:cNvPr id="14342" name="Рисунок 2">
            <a:extLst>
              <a:ext uri="{FF2B5EF4-FFF2-40B4-BE49-F238E27FC236}">
                <a16:creationId xmlns:a16="http://schemas.microsoft.com/office/drawing/2014/main" id="{54DB5B8B-D124-1915-25F7-C6AF43DF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95375"/>
            <a:ext cx="6972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8">
            <a:extLst>
              <a:ext uri="{FF2B5EF4-FFF2-40B4-BE49-F238E27FC236}">
                <a16:creationId xmlns:a16="http://schemas.microsoft.com/office/drawing/2014/main" id="{D7F407AF-3A61-1704-67F0-651A815F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728663"/>
            <a:ext cx="20526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900" b="1">
                <a:latin typeface="Garamond" panose="02020404030301010803" pitchFamily="18" charset="0"/>
              </a:rPr>
              <a:t>Заполнение персональных данных</a:t>
            </a:r>
          </a:p>
        </p:txBody>
      </p:sp>
    </p:spTree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FA95099-6C14-D440-D6B2-CE4563CD1AE8}"/>
              </a:ext>
            </a:extLst>
          </p:cNvPr>
          <p:cNvSpPr/>
          <p:nvPr/>
        </p:nvSpPr>
        <p:spPr>
          <a:xfrm>
            <a:off x="7369175" y="3503613"/>
            <a:ext cx="307975" cy="1651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EB2166F-E9B2-D7E8-9D17-A0824ECF2F0B}"/>
              </a:ext>
            </a:extLst>
          </p:cNvPr>
          <p:cNvSpPr/>
          <p:nvPr/>
        </p:nvSpPr>
        <p:spPr>
          <a:xfrm>
            <a:off x="7051675" y="3513138"/>
            <a:ext cx="274638" cy="165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0EFA79-48C4-BF38-F2A7-0E63D88B4B9D}"/>
              </a:ext>
            </a:extLst>
          </p:cNvPr>
          <p:cNvSpPr/>
          <p:nvPr/>
        </p:nvSpPr>
        <p:spPr>
          <a:xfrm>
            <a:off x="6499225" y="3513138"/>
            <a:ext cx="511175" cy="165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7" name="Двойная волна 6">
            <a:extLst>
              <a:ext uri="{FF2B5EF4-FFF2-40B4-BE49-F238E27FC236}">
                <a16:creationId xmlns:a16="http://schemas.microsoft.com/office/drawing/2014/main" id="{6A8F6221-481F-25E6-BC99-6230DBFC54A7}"/>
              </a:ext>
            </a:extLst>
          </p:cNvPr>
          <p:cNvSpPr/>
          <p:nvPr/>
        </p:nvSpPr>
        <p:spPr>
          <a:xfrm>
            <a:off x="2555776" y="821780"/>
            <a:ext cx="3901660" cy="215444"/>
          </a:xfrm>
          <a:prstGeom prst="doubleWav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FA2A4E-93A3-D3F1-5A13-21A99D1A353B}"/>
              </a:ext>
            </a:extLst>
          </p:cNvPr>
          <p:cNvSpPr/>
          <p:nvPr/>
        </p:nvSpPr>
        <p:spPr>
          <a:xfrm>
            <a:off x="0" y="0"/>
            <a:ext cx="9144000" cy="592138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>
                <a:solidFill>
                  <a:srgbClr val="FFFFFF"/>
                </a:solidFill>
                <a:latin typeface="Garamond" pitchFamily="18" charset="0"/>
                <a:ea typeface="FontAwesome"/>
              </a:rPr>
              <a:t>Оформление талона на оказание ВМП</a:t>
            </a:r>
          </a:p>
        </p:txBody>
      </p:sp>
      <p:pic>
        <p:nvPicPr>
          <p:cNvPr id="15369" name="Рисунок 3">
            <a:extLst>
              <a:ext uri="{FF2B5EF4-FFF2-40B4-BE49-F238E27FC236}">
                <a16:creationId xmlns:a16="http://schemas.microsoft.com/office/drawing/2014/main" id="{D7F8D8DC-15C9-30F2-44DC-A330B51C4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 bwMode="auto">
          <a:xfrm>
            <a:off x="2463800" y="1289050"/>
            <a:ext cx="39941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Прямоугольник 5">
            <a:extLst>
              <a:ext uri="{FF2B5EF4-FFF2-40B4-BE49-F238E27FC236}">
                <a16:creationId xmlns:a16="http://schemas.microsoft.com/office/drawing/2014/main" id="{97EA1B63-0BAD-8190-61E4-98C14555B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817563"/>
            <a:ext cx="416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900" b="1" dirty="0">
                <a:latin typeface="Garamond" panose="02020404030301010803" pitchFamily="18" charset="0"/>
              </a:rPr>
              <a:t>Заполнение сведений из медицинских документов (направления и выписки)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EBDA0-FBE7-1D1B-69F2-36AB1D5F3561}"/>
              </a:ext>
            </a:extLst>
          </p:cNvPr>
          <p:cNvSpPr txBox="1"/>
          <p:nvPr/>
        </p:nvSpPr>
        <p:spPr>
          <a:xfrm>
            <a:off x="6548005" y="2336621"/>
            <a:ext cx="1024835" cy="661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М17.0</a:t>
            </a:r>
          </a:p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Код диагноза по МКБ-10</a:t>
            </a:r>
          </a:p>
        </p:txBody>
      </p:sp>
      <p:sp>
        <p:nvSpPr>
          <p:cNvPr id="15372" name="TextBox 8">
            <a:extLst>
              <a:ext uri="{FF2B5EF4-FFF2-40B4-BE49-F238E27FC236}">
                <a16:creationId xmlns:a16="http://schemas.microsoft.com/office/drawing/2014/main" id="{BD1428BA-57CC-C73E-0F7C-1428C8BDB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3443288"/>
            <a:ext cx="1382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600" b="1" dirty="0"/>
              <a:t>16.00.72.002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9C0A8E-FF99-70F6-EE57-5BDB522971AB}"/>
              </a:ext>
            </a:extLst>
          </p:cNvPr>
          <p:cNvSpPr/>
          <p:nvPr/>
        </p:nvSpPr>
        <p:spPr>
          <a:xfrm>
            <a:off x="6362700" y="3716338"/>
            <a:ext cx="511175" cy="165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3E0CD8D-DDDD-A1EB-F973-87196615E677}"/>
              </a:ext>
            </a:extLst>
          </p:cNvPr>
          <p:cNvSpPr/>
          <p:nvPr/>
        </p:nvSpPr>
        <p:spPr>
          <a:xfrm>
            <a:off x="6916738" y="3711575"/>
            <a:ext cx="482600" cy="165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BF5F0D-64E6-50D2-37B1-297E7FAF7868}"/>
              </a:ext>
            </a:extLst>
          </p:cNvPr>
          <p:cNvSpPr/>
          <p:nvPr/>
        </p:nvSpPr>
        <p:spPr>
          <a:xfrm>
            <a:off x="7435850" y="3709988"/>
            <a:ext cx="850900" cy="16351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376" name="TextBox 1">
            <a:extLst>
              <a:ext uri="{FF2B5EF4-FFF2-40B4-BE49-F238E27FC236}">
                <a16:creationId xmlns:a16="http://schemas.microsoft.com/office/drawing/2014/main" id="{C07F47D1-EF42-E04A-8FF8-BE8A5BDE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38" y="3668713"/>
            <a:ext cx="698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Профиль</a:t>
            </a:r>
          </a:p>
        </p:txBody>
      </p:sp>
      <p:sp>
        <p:nvSpPr>
          <p:cNvPr id="15377" name="TextBox 2">
            <a:extLst>
              <a:ext uri="{FF2B5EF4-FFF2-40B4-BE49-F238E27FC236}">
                <a16:creationId xmlns:a16="http://schemas.microsoft.com/office/drawing/2014/main" id="{831B4BC1-CD66-5508-7149-6776F0D0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654425"/>
            <a:ext cx="5635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Группа</a:t>
            </a:r>
          </a:p>
        </p:txBody>
      </p:sp>
      <p:sp>
        <p:nvSpPr>
          <p:cNvPr id="15378" name="TextBox 17">
            <a:extLst>
              <a:ext uri="{FF2B5EF4-FFF2-40B4-BE49-F238E27FC236}">
                <a16:creationId xmlns:a16="http://schemas.microsoft.com/office/drawing/2014/main" id="{5918404B-E8B7-F984-A454-A5E542B7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3657600"/>
            <a:ext cx="981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Код вида ВМП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B23CF4-605E-31FB-4158-C1F6FDA199F8}"/>
              </a:ext>
            </a:extLst>
          </p:cNvPr>
          <p:cNvCxnSpPr>
            <a:cxnSpLocks/>
          </p:cNvCxnSpPr>
          <p:nvPr/>
        </p:nvCxnSpPr>
        <p:spPr>
          <a:xfrm flipH="1">
            <a:off x="4010025" y="2643188"/>
            <a:ext cx="24622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132F305B-F2E8-4F97-7080-9760564DA6D8}"/>
              </a:ext>
            </a:extLst>
          </p:cNvPr>
          <p:cNvCxnSpPr>
            <a:cxnSpLocks/>
          </p:cNvCxnSpPr>
          <p:nvPr/>
        </p:nvCxnSpPr>
        <p:spPr>
          <a:xfrm rot="10800000">
            <a:off x="3181350" y="3240088"/>
            <a:ext cx="3983038" cy="7000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A01F623A-5DFD-7342-7288-74A5393FB999}"/>
              </a:ext>
            </a:extLst>
          </p:cNvPr>
          <p:cNvCxnSpPr>
            <a:cxnSpLocks/>
          </p:cNvCxnSpPr>
          <p:nvPr/>
        </p:nvCxnSpPr>
        <p:spPr>
          <a:xfrm rot="10800000">
            <a:off x="3347864" y="3513139"/>
            <a:ext cx="4315000" cy="37782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668D659A-FB99-C0F5-38B9-3BFA93C0F3E9}"/>
              </a:ext>
            </a:extLst>
          </p:cNvPr>
          <p:cNvCxnSpPr>
            <a:cxnSpLocks/>
          </p:cNvCxnSpPr>
          <p:nvPr/>
        </p:nvCxnSpPr>
        <p:spPr>
          <a:xfrm rot="10800000">
            <a:off x="3292475" y="2998788"/>
            <a:ext cx="3070225" cy="8239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Половина рамки 20">
            <a:extLst>
              <a:ext uri="{FF2B5EF4-FFF2-40B4-BE49-F238E27FC236}">
                <a16:creationId xmlns:a16="http://schemas.microsoft.com/office/drawing/2014/main" id="{804076D3-A52F-CB7A-B6AC-3CBF416A7E03}"/>
              </a:ext>
            </a:extLst>
          </p:cNvPr>
          <p:cNvSpPr/>
          <p:nvPr/>
        </p:nvSpPr>
        <p:spPr>
          <a:xfrm rot="13000583">
            <a:off x="4059238" y="4078288"/>
            <a:ext cx="119062" cy="269875"/>
          </a:xfrm>
          <a:prstGeom prst="halfFram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34A281-941C-400A-A7E9-D4DD4B9506AB}"/>
              </a:ext>
            </a:extLst>
          </p:cNvPr>
          <p:cNvSpPr/>
          <p:nvPr/>
        </p:nvSpPr>
        <p:spPr>
          <a:xfrm>
            <a:off x="6451926" y="4157242"/>
            <a:ext cx="1508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800" b="1" dirty="0">
                <a:latin typeface="Garamond" panose="02020404030301010803" pitchFamily="18" charset="0"/>
              </a:rPr>
              <a:t>Код ВМП</a:t>
            </a: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8A03BCD6-1352-4684-89F4-DE8D413C219B}"/>
              </a:ext>
            </a:extLst>
          </p:cNvPr>
          <p:cNvSpPr/>
          <p:nvPr/>
        </p:nvSpPr>
        <p:spPr>
          <a:xfrm rot="5400000">
            <a:off x="6944261" y="3484435"/>
            <a:ext cx="246064" cy="1219714"/>
          </a:xfrm>
          <a:prstGeom prst="rightBrace">
            <a:avLst>
              <a:gd name="adj1" fmla="val 8333"/>
              <a:gd name="adj2" fmla="val 50072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B95BC0DE-53FD-5BEF-3490-38ECEA44A79D}"/>
              </a:ext>
            </a:extLst>
          </p:cNvPr>
          <p:cNvSpPr/>
          <p:nvPr/>
        </p:nvSpPr>
        <p:spPr>
          <a:xfrm>
            <a:off x="142875" y="1027113"/>
            <a:ext cx="5724525" cy="4116387"/>
          </a:xfrm>
          <a:prstGeom prst="round2DiagRect">
            <a:avLst>
              <a:gd name="adj1" fmla="val 12039"/>
              <a:gd name="adj2" fmla="val 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608724F-B7AA-E76B-417C-C871483A57FF}"/>
              </a:ext>
            </a:extLst>
          </p:cNvPr>
          <p:cNvSpPr/>
          <p:nvPr/>
        </p:nvSpPr>
        <p:spPr>
          <a:xfrm>
            <a:off x="6156325" y="1382713"/>
            <a:ext cx="2592388" cy="28082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C43F2B-6991-81EE-B5CA-2CF99D9973C3}"/>
              </a:ext>
            </a:extLst>
          </p:cNvPr>
          <p:cNvSpPr/>
          <p:nvPr/>
        </p:nvSpPr>
        <p:spPr>
          <a:xfrm flipH="1">
            <a:off x="0" y="0"/>
            <a:ext cx="9144000" cy="87947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8A9AA386-4CB6-39AF-FB4A-11018737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027113"/>
            <a:ext cx="55086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1100" dirty="0">
                <a:latin typeface="Garamond"/>
              </a:rPr>
              <a:t>Сформированный пакет документов пациента передается в организационно-методический отдел по оказанию ВМП в ГКУЗ «ЦКДМО» по адресу г. Челябинск, ул. Российская, д.63А, </a:t>
            </a:r>
            <a:r>
              <a:rPr lang="ru-RU" altLang="ru-RU" sz="1100" dirty="0" err="1">
                <a:latin typeface="Garamond"/>
              </a:rPr>
              <a:t>каб</a:t>
            </a:r>
            <a:r>
              <a:rPr lang="ru-RU" altLang="ru-RU" sz="1100" dirty="0">
                <a:latin typeface="Garamond"/>
              </a:rPr>
              <a:t>. №1, пациентом лично (либо  законным представителем, Почтой России, либо руководитель или уполномоченный руководителем работник направляющей медицинской организации представляет комплект документов, в течение трех рабочих дней, в том числе посредством подсистемы единой системы, почтовой и (или) электронной связи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1100" dirty="0">
                <a:latin typeface="Garamond"/>
                <a:cs typeface="Times New Roman"/>
              </a:rPr>
              <a:t>Документы пациента по необходимости предоставляются на экспертизу главному внештатному специалисту по профилю заболевания пациента (либо пациентом самостоятельно, либо сотрудником отдела ВМП)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1100" dirty="0">
                <a:latin typeface="Garamond"/>
              </a:rPr>
              <a:t>Далее документы пациента передаются на рассмотрение комиссии Министерства здравоохранения Челябинской области по отбору больных для направления на оказание ВМП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ru-RU" altLang="ru-RU" sz="1100" dirty="0">
                <a:latin typeface="Garamond"/>
                <a:cs typeface="Times New Roman"/>
              </a:rPr>
              <a:t>В случае положительного решения комиссии оформляется талон на оказание ВМП</a:t>
            </a:r>
          </a:p>
          <a:p>
            <a:pPr eaLnBrk="1" hangingPunct="1">
              <a:buFont typeface="Arial" panose="020B0604020202020204" pitchFamily="34" charset="0"/>
              <a:buAutoNum type="arabicPeriod" startAt="5"/>
            </a:pPr>
            <a:r>
              <a:rPr lang="ru-RU" altLang="ru-RU" sz="1100" dirty="0">
                <a:latin typeface="Garamond"/>
                <a:cs typeface="Times New Roman"/>
              </a:rPr>
              <a:t>Врачебная комиссия Федерального центра или МО, куда открыт талон, может отказать в оказании ВМП, если у пациента нет показаний/есть противопоказания, а также назначить дообследование необходимое для рассмотрения вопроса об оперативном лечении</a:t>
            </a:r>
          </a:p>
          <a:p>
            <a:pPr eaLnBrk="1" hangingPunct="1">
              <a:buFont typeface="Arial" panose="020B0604020202020204" pitchFamily="34" charset="0"/>
              <a:buAutoNum type="arabicPeriod" startAt="5"/>
            </a:pPr>
            <a:r>
              <a:rPr lang="ru-RU" altLang="ru-RU" sz="1100" dirty="0">
                <a:latin typeface="Garamond"/>
                <a:cs typeface="Times New Roman"/>
              </a:rPr>
              <a:t>В специализированной информационной системе Минздрава РФ</a:t>
            </a:r>
            <a:r>
              <a:rPr lang="ru-RU" altLang="ru-RU" sz="1100" dirty="0">
                <a:solidFill>
                  <a:srgbClr val="FF0000"/>
                </a:solidFill>
                <a:latin typeface="Garamond"/>
                <a:cs typeface="Times New Roman"/>
              </a:rPr>
              <a:t> </a:t>
            </a:r>
            <a:r>
              <a:rPr lang="ru-RU" altLang="ru-RU" sz="1100" dirty="0">
                <a:latin typeface="Garamond"/>
                <a:cs typeface="Times New Roman"/>
              </a:rPr>
              <a:t>  </a:t>
            </a:r>
            <a:r>
              <a:rPr lang="ru-RU" altLang="ru-RU" sz="1100" b="1" dirty="0">
                <a:solidFill>
                  <a:srgbClr val="006EDE"/>
                </a:solidFill>
                <a:latin typeface="Garamond"/>
                <a:cs typeface="Times New Roman"/>
              </a:rPr>
              <a:t>talon.rosminzdrav.ru</a:t>
            </a:r>
            <a:r>
              <a:rPr lang="ru-RU" altLang="ru-RU" sz="1100" dirty="0">
                <a:solidFill>
                  <a:srgbClr val="FF0000"/>
                </a:solidFill>
                <a:latin typeface="Garamond"/>
                <a:cs typeface="Times New Roman"/>
              </a:rPr>
              <a:t> </a:t>
            </a:r>
            <a:r>
              <a:rPr lang="ru-RU" altLang="ru-RU" sz="1100" dirty="0">
                <a:solidFill>
                  <a:srgbClr val="0070C0"/>
                </a:solidFill>
                <a:latin typeface="Garamond"/>
                <a:cs typeface="Times New Roman"/>
              </a:rPr>
              <a:t> </a:t>
            </a:r>
            <a:r>
              <a:rPr lang="ru-RU" altLang="ru-RU" sz="1100" dirty="0">
                <a:latin typeface="Garamond"/>
                <a:cs typeface="Times New Roman"/>
              </a:rPr>
              <a:t>можно отследить статус талона. Для этого необходимо с помощью любого устройства, зайти на специализированный сайт РФ, ввести номер талона в соответствующую форму запроса.</a:t>
            </a:r>
          </a:p>
          <a:p>
            <a:pPr eaLnBrk="1" hangingPunct="1">
              <a:buFont typeface="Arial" panose="020B0604020202020204" pitchFamily="34" charset="0"/>
              <a:buAutoNum type="arabicPeriod" startAt="5"/>
            </a:pPr>
            <a:r>
              <a:rPr lang="ru-RU" altLang="ru-RU" sz="1100" dirty="0">
                <a:latin typeface="Garamond"/>
                <a:cs typeface="Times New Roman"/>
              </a:rPr>
              <a:t>При положительном решении ФЦ/МО пациенту назначается дата госпитализации и предоставляется список анализов</a:t>
            </a:r>
          </a:p>
        </p:txBody>
      </p:sp>
      <p:sp>
        <p:nvSpPr>
          <p:cNvPr id="16390" name="Прямоугольник 3">
            <a:extLst>
              <a:ext uri="{FF2B5EF4-FFF2-40B4-BE49-F238E27FC236}">
                <a16:creationId xmlns:a16="http://schemas.microsoft.com/office/drawing/2014/main" id="{4A3262E9-59FB-4B3D-8106-01584A64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1539875"/>
            <a:ext cx="2303462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chemeClr val="accent2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Важно знать, что даже при наличии талона на ВМП, услуга оказывается только тогда, когда в соответствующем лечебном учреждении РФ есть места для госпитализации и проведения мероприятий по рекомендуемому лечению.</a:t>
            </a:r>
          </a:p>
          <a:p>
            <a:pPr algn="ctr" eaLnBrk="1" hangingPunct="1"/>
            <a:endParaRPr lang="ru-RU" altLang="ru-RU" sz="1200">
              <a:solidFill>
                <a:schemeClr val="accent2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200" b="1">
                <a:solidFill>
                  <a:schemeClr val="accent2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Сроки ожидания лечения по ВМП определяет принимающая медицинская организация</a:t>
            </a:r>
            <a:r>
              <a:rPr lang="ru-RU" altLang="ru-RU" sz="1200">
                <a:solidFill>
                  <a:schemeClr val="accent2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91" name="TextBox 11">
            <a:extLst>
              <a:ext uri="{FF2B5EF4-FFF2-40B4-BE49-F238E27FC236}">
                <a16:creationId xmlns:a16="http://schemas.microsoft.com/office/drawing/2014/main" id="{BB8AD6E5-9DE5-4469-46EF-B60DA56C8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15888"/>
            <a:ext cx="6696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chemeClr val="bg1"/>
                </a:solidFill>
              </a:rPr>
              <a:t>7 шагов для получения высокотехнологичной медицинской помощи</a:t>
            </a:r>
          </a:p>
        </p:txBody>
      </p:sp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6943DA-7812-D098-4CAE-1CCE9AE7BD3D}"/>
              </a:ext>
            </a:extLst>
          </p:cNvPr>
          <p:cNvSpPr/>
          <p:nvPr/>
        </p:nvSpPr>
        <p:spPr>
          <a:xfrm>
            <a:off x="409575" y="1400175"/>
            <a:ext cx="4033838" cy="29559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30AC9AB-F7EF-F8AC-E2A8-6A22CAF231FD}"/>
              </a:ext>
            </a:extLst>
          </p:cNvPr>
          <p:cNvSpPr/>
          <p:nvPr/>
        </p:nvSpPr>
        <p:spPr>
          <a:xfrm>
            <a:off x="4597400" y="2381250"/>
            <a:ext cx="4194175" cy="1863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390B9F3-99A9-9EAA-D70C-C59A51B343AB}"/>
              </a:ext>
            </a:extLst>
          </p:cNvPr>
          <p:cNvSpPr/>
          <p:nvPr/>
        </p:nvSpPr>
        <p:spPr>
          <a:xfrm>
            <a:off x="6642079" y="595730"/>
            <a:ext cx="2213221" cy="80447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58B2BAD-2B92-747C-B68B-8A3A1F900CC1}"/>
              </a:ext>
            </a:extLst>
          </p:cNvPr>
          <p:cNvSpPr/>
          <p:nvPr/>
        </p:nvSpPr>
        <p:spPr>
          <a:xfrm>
            <a:off x="5024492" y="620302"/>
            <a:ext cx="1366518" cy="63265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66136B-CF8F-CE3F-F399-A501F70D1E2E}"/>
              </a:ext>
            </a:extLst>
          </p:cNvPr>
          <p:cNvSpPr/>
          <p:nvPr/>
        </p:nvSpPr>
        <p:spPr>
          <a:xfrm>
            <a:off x="410268" y="617247"/>
            <a:ext cx="4032448" cy="53624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421" name="Slide Number Placeholder 21">
            <a:extLst>
              <a:ext uri="{FF2B5EF4-FFF2-40B4-BE49-F238E27FC236}">
                <a16:creationId xmlns:a16="http://schemas.microsoft.com/office/drawing/2014/main" id="{A9637B46-73BE-E361-7B67-0ACF0AC9552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C7AD40C-41CE-48DC-9401-54BFEDF64D2D}" type="slidenum">
              <a:rPr lang="en-US" altLang="ru-RU" sz="900">
                <a:solidFill>
                  <a:schemeClr val="bg1"/>
                </a:solidFill>
              </a:rPr>
              <a:pPr/>
              <a:t>13</a:t>
            </a:fld>
            <a:endParaRPr lang="en-US" altLang="ru-RU" sz="900">
              <a:solidFill>
                <a:schemeClr val="bg1"/>
              </a:solidFill>
            </a:endParaRPr>
          </a:p>
        </p:txBody>
      </p:sp>
      <p:grpSp>
        <p:nvGrpSpPr>
          <p:cNvPr id="2" name="Group 95">
            <a:extLst>
              <a:ext uri="{FF2B5EF4-FFF2-40B4-BE49-F238E27FC236}">
                <a16:creationId xmlns:a16="http://schemas.microsoft.com/office/drawing/2014/main" id="{93C52BF7-C44F-AC63-40F0-87827D8FDDFB}"/>
              </a:ext>
            </a:extLst>
          </p:cNvPr>
          <p:cNvGrpSpPr>
            <a:grpSpLocks/>
          </p:cNvGrpSpPr>
          <p:nvPr/>
        </p:nvGrpSpPr>
        <p:grpSpPr bwMode="auto">
          <a:xfrm>
            <a:off x="2003425" y="46038"/>
            <a:ext cx="5218113" cy="549275"/>
            <a:chOff x="1922078" y="3896711"/>
            <a:chExt cx="5299844" cy="821660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271315B-AF5B-ABB6-C066-F7B3381C9815}"/>
                </a:ext>
              </a:extLst>
            </p:cNvPr>
            <p:cNvSpPr/>
            <p:nvPr/>
          </p:nvSpPr>
          <p:spPr>
            <a:xfrm>
              <a:off x="1922078" y="3958454"/>
              <a:ext cx="5299844" cy="75991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BBED4257-79A1-1623-5AA3-D8FDEDFADC0A}"/>
                </a:ext>
              </a:extLst>
            </p:cNvPr>
            <p:cNvSpPr/>
            <p:nvPr/>
          </p:nvSpPr>
          <p:spPr>
            <a:xfrm>
              <a:off x="1922078" y="3896711"/>
              <a:ext cx="5299844" cy="75991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70A66E2-C622-D6F3-DBA6-8FDBDFB8D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19050"/>
            <a:ext cx="452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Garamond" panose="02020404030301010803" pitchFamily="18" charset="0"/>
              </a:rPr>
              <a:t>Перечень документов, необходимых для оформления талона на ВМП </a:t>
            </a:r>
            <a:r>
              <a:rPr lang="ru-RU" altLang="ru-RU" sz="1400" b="1" u="sng">
                <a:solidFill>
                  <a:schemeClr val="bg1"/>
                </a:solidFill>
                <a:latin typeface="Garamond" panose="02020404030301010803" pitchFamily="18" charset="0"/>
              </a:rPr>
              <a:t>взрослому населению</a:t>
            </a:r>
            <a:endParaRPr lang="ru-RU" altLang="ru-RU" sz="1000" u="sng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C291C0-6441-73F5-774E-CF6446AA8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595313"/>
            <a:ext cx="4341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 dirty="0">
                <a:latin typeface="Garamond" panose="02020404030301010803" pitchFamily="18" charset="0"/>
              </a:rPr>
              <a:t>Заключение главного внештатного специалиста или вызов из Федерального центра </a:t>
            </a:r>
          </a:p>
          <a:p>
            <a:pPr algn="ctr" eaLnBrk="1" hangingPunct="1"/>
            <a:r>
              <a:rPr lang="ru-RU" altLang="ru-RU" sz="1000" dirty="0">
                <a:latin typeface="Garamond" panose="02020404030301010803" pitchFamily="18" charset="0"/>
              </a:rPr>
              <a:t>по следующим профилям заболевания: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4D74A88-B3A4-7DEB-DC87-EBC00F3E5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04838"/>
            <a:ext cx="199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Направление</a:t>
            </a:r>
            <a:r>
              <a:rPr lang="ru-RU" altLang="ru-RU" sz="1000">
                <a:latin typeface="Garamond" panose="02020404030301010803" pitchFamily="18" charset="0"/>
              </a:rPr>
              <a:t> </a:t>
            </a:r>
          </a:p>
          <a:p>
            <a:pPr algn="ctr" eaLnBrk="1" hangingPunct="1"/>
            <a:r>
              <a:rPr lang="ru-RU" altLang="ru-RU" sz="1000">
                <a:latin typeface="Garamond" panose="02020404030301010803" pitchFamily="18" charset="0"/>
              </a:rPr>
              <a:t>для оказания высокотехнологичной медицинской помощи</a:t>
            </a:r>
            <a:endParaRPr lang="en-US" altLang="ru-RU" sz="1000">
              <a:latin typeface="Garamond" panose="02020404030301010803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D3F0C13-3662-305F-C38F-8012DB65D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2320925"/>
            <a:ext cx="416083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100" b="1" dirty="0">
                <a:latin typeface="Garamond" panose="02020404030301010803" pitchFamily="18" charset="0"/>
              </a:rPr>
              <a:t>Копии личных документов</a:t>
            </a:r>
          </a:p>
          <a:p>
            <a:pPr algn="just">
              <a:buFont typeface="Symbol" panose="05050102010706020507" pitchFamily="18" charset="2"/>
              <a:buChar char=""/>
            </a:pPr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Документ, удостоверяющий личность пациента (паспорт гражданина РФ) копии – 2,3 и 5 страницы</a:t>
            </a:r>
          </a:p>
          <a:p>
            <a:pPr algn="just"/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</a:rPr>
              <a:t>При отсутствии постоянной регистрации – действующий вид на жительство</a:t>
            </a:r>
            <a:endParaRPr lang="ru-RU" altLang="ru-RU" sz="900" dirty="0">
              <a:latin typeface="Garamond" panose="02020404030301010803" pitchFamily="18" charset="0"/>
            </a:endParaRPr>
          </a:p>
          <a:p>
            <a:pPr algn="just">
              <a:buFont typeface="Symbol" panose="05050102010706020507" pitchFamily="18" charset="2"/>
              <a:buChar char=""/>
            </a:pPr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Полис ОМС - </a:t>
            </a:r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</a:rPr>
              <a:t>ксерокопия  обеих сторон: название страховой компании, ФИО застрахованного лица;</a:t>
            </a:r>
            <a:endParaRPr lang="ru-RU" altLang="ru-RU" sz="900" dirty="0">
              <a:latin typeface="Garamond" panose="02020404030301010803" pitchFamily="18" charset="0"/>
            </a:endParaRPr>
          </a:p>
          <a:p>
            <a:pPr algn="just">
              <a:buFont typeface="Symbol" panose="05050102010706020507" pitchFamily="18" charset="2"/>
              <a:buChar char=""/>
            </a:pPr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СНИЛС;</a:t>
            </a:r>
            <a:endParaRPr lang="ru-RU" altLang="ru-RU" sz="9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just">
              <a:buFont typeface="Symbol" panose="05050102010706020507" pitchFamily="18" charset="2"/>
              <a:buChar char=""/>
            </a:pPr>
            <a:r>
              <a:rPr lang="ru-RU" altLang="ru-RU" sz="900" dirty="0">
                <a:solidFill>
                  <a:srgbClr val="000000"/>
                </a:solidFill>
                <a:latin typeface="Garamond" panose="02020404030301010803" pitchFamily="18" charset="0"/>
              </a:rPr>
              <a:t>Ксерокопия справки об инвалидности (МСЭ) – с 2-х сторон (при наличии);</a:t>
            </a:r>
          </a:p>
          <a:p>
            <a:pPr algn="just">
              <a:buFont typeface="Symbol" panose="05050102010706020507" pitchFamily="18" charset="2"/>
              <a:buChar char=""/>
            </a:pPr>
            <a:r>
              <a:rPr lang="ru-RU" altLang="ru-RU" sz="1400" b="1" dirty="0">
                <a:solidFill>
                  <a:srgbClr val="000000"/>
                </a:solidFill>
                <a:latin typeface="Garamond" panose="02020404030301010803" pitchFamily="18" charset="0"/>
              </a:rPr>
              <a:t>Ксерокопия удостоверения ветерана труда, участника боевых действий, почётного донора (при наличии) – льготная очередь.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84C8C48-2F91-1F01-7B05-7822FA30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588" y="542925"/>
            <a:ext cx="23542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Выписка </a:t>
            </a:r>
          </a:p>
          <a:p>
            <a:pPr algn="ctr" eaLnBrk="1" hangingPunct="1"/>
            <a:r>
              <a:rPr lang="ru-RU" altLang="ru-RU" sz="1000">
                <a:latin typeface="Garamond" panose="02020404030301010803" pitchFamily="18" charset="0"/>
              </a:rPr>
              <a:t>из первичной медицинской документации на предоставление высокотехнологичной медицинской помощи </a:t>
            </a:r>
            <a:endParaRPr lang="en-US" altLang="ru-RU" sz="1000">
              <a:latin typeface="Garamond" panose="02020404030301010803" pitchFamily="18" charset="0"/>
            </a:endParaRPr>
          </a:p>
        </p:txBody>
      </p:sp>
      <p:sp>
        <p:nvSpPr>
          <p:cNvPr id="17428" name="Прямоугольник 5">
            <a:extLst>
              <a:ext uri="{FF2B5EF4-FFF2-40B4-BE49-F238E27FC236}">
                <a16:creationId xmlns:a16="http://schemas.microsoft.com/office/drawing/2014/main" id="{03741824-FC40-B254-6E24-8CEC35524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397000"/>
            <a:ext cx="4230159" cy="27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Нейрохирургия.</a:t>
            </a:r>
            <a:r>
              <a:rPr lang="en-US" altLang="ru-RU" sz="900" b="1" dirty="0">
                <a:latin typeface="Garamond"/>
                <a:cs typeface="Times New Roman"/>
              </a:rPr>
              <a:t>  </a:t>
            </a:r>
            <a:r>
              <a:rPr lang="ru-RU" altLang="ru-RU" sz="900" b="1" dirty="0">
                <a:latin typeface="Garamond"/>
                <a:cs typeface="Times New Roman"/>
              </a:rPr>
              <a:t>Главный внештатный специалист </a:t>
            </a:r>
            <a:endParaRPr lang="ru-RU" altLang="ru-RU" sz="900" b="1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         </a:t>
            </a:r>
            <a:r>
              <a:rPr lang="ru-RU" altLang="ru-RU" sz="900" dirty="0" err="1">
                <a:latin typeface="Garamond"/>
                <a:cs typeface="Times New Roman"/>
              </a:rPr>
              <a:t>Пашнин</a:t>
            </a:r>
            <a:r>
              <a:rPr lang="ru-RU" altLang="ru-RU" sz="900" dirty="0">
                <a:latin typeface="Garamond"/>
                <a:cs typeface="Times New Roman"/>
              </a:rPr>
              <a:t> Сергей Леонидович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         </a:t>
            </a:r>
            <a:r>
              <a:rPr lang="ru-RU" altLang="ru-RU" sz="900" dirty="0" err="1">
                <a:latin typeface="Garamond"/>
                <a:cs typeface="Times New Roman"/>
              </a:rPr>
              <a:t>Романюго</a:t>
            </a:r>
            <a:r>
              <a:rPr lang="ru-RU" altLang="ru-RU" sz="900" dirty="0">
                <a:latin typeface="Garamond"/>
                <a:cs typeface="Times New Roman"/>
              </a:rPr>
              <a:t> Дмитрий Анатольевич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Урология.</a:t>
            </a:r>
            <a:r>
              <a:rPr lang="ru-RU" altLang="ru-RU" sz="900" b="1" dirty="0">
                <a:latin typeface="Garamond"/>
                <a:cs typeface="Times New Roman"/>
              </a:rPr>
              <a:t>   Главные внештатные специалисты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 </a:t>
            </a:r>
            <a:r>
              <a:rPr lang="ru-RU" altLang="ru-RU" sz="900" dirty="0" err="1">
                <a:latin typeface="Garamond"/>
                <a:cs typeface="Times New Roman"/>
              </a:rPr>
              <a:t>Дюсюбаев</a:t>
            </a:r>
            <a:r>
              <a:rPr lang="ru-RU" altLang="ru-RU" sz="900" dirty="0">
                <a:latin typeface="Garamond"/>
                <a:cs typeface="Times New Roman"/>
              </a:rPr>
              <a:t> Анатолий Александрович ГАУЗ ОКБ №3, </a:t>
            </a:r>
            <a:endParaRPr lang="ru-RU" altLang="ru-RU" sz="9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 </a:t>
            </a:r>
            <a:r>
              <a:rPr lang="ru-RU" altLang="ru-RU" sz="900" dirty="0" err="1">
                <a:latin typeface="Garamond"/>
                <a:cs typeface="Times New Roman"/>
              </a:rPr>
              <a:t>Кокнаев</a:t>
            </a:r>
            <a:r>
              <a:rPr lang="ru-RU" altLang="ru-RU" sz="900" dirty="0">
                <a:latin typeface="Garamond"/>
                <a:cs typeface="Times New Roman"/>
              </a:rPr>
              <a:t> Сергей </a:t>
            </a:r>
            <a:r>
              <a:rPr lang="ru-RU" altLang="ru-RU" sz="900" dirty="0" err="1">
                <a:latin typeface="Garamond"/>
                <a:cs typeface="Times New Roman"/>
              </a:rPr>
              <a:t>Геннадьеич</a:t>
            </a:r>
            <a:r>
              <a:rPr lang="ru-RU" altLang="ru-RU" sz="900" dirty="0">
                <a:latin typeface="Garamond"/>
                <a:cs typeface="Times New Roman"/>
              </a:rPr>
              <a:t> ГБУЗ ЧОКБ №1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Онкология.</a:t>
            </a:r>
            <a:r>
              <a:rPr lang="ru-RU" altLang="ru-RU" sz="900" b="1" dirty="0">
                <a:latin typeface="Garamond"/>
                <a:cs typeface="Times New Roman"/>
              </a:rPr>
              <a:t>  Заключение из </a:t>
            </a:r>
            <a:endParaRPr lang="ru-RU" altLang="ru-RU" sz="9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 ГАУЗ ООД 2 г. Магнитогорск / ГБУЗ </a:t>
            </a:r>
            <a:r>
              <a:rPr lang="ru-RU" altLang="ru-RU" sz="900" dirty="0" err="1">
                <a:latin typeface="Garamond"/>
                <a:cs typeface="Times New Roman"/>
              </a:rPr>
              <a:t>ЧОКЦОиЯМ</a:t>
            </a:r>
            <a:r>
              <a:rPr lang="ru-RU" altLang="ru-RU" sz="900" dirty="0">
                <a:latin typeface="Garamond"/>
                <a:cs typeface="Times New Roman"/>
              </a:rPr>
              <a:t> / вызов из ФЦ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Сердечно сосудистая хирургия.</a:t>
            </a:r>
            <a:r>
              <a:rPr lang="ru-RU" altLang="ru-RU" sz="900" b="1" dirty="0">
                <a:latin typeface="Garamond"/>
                <a:cs typeface="Times New Roman"/>
              </a:rPr>
              <a:t> Главный внештатный специалист                       </a:t>
            </a:r>
            <a:endParaRPr lang="ru-RU" altLang="ru-RU" sz="9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                                   Лукин Олег Павлович ФГБУ «ФЦССХ»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Гинекология.</a:t>
            </a:r>
            <a:r>
              <a:rPr lang="ru-RU" altLang="ru-RU" sz="900" b="1" dirty="0">
                <a:latin typeface="Garamond"/>
                <a:cs typeface="Times New Roman"/>
              </a:rPr>
              <a:t> Главный внештатный специалист </a:t>
            </a:r>
            <a:endParaRPr lang="ru-RU" altLang="ru-RU" sz="9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   Шерстобитов Алексей Васильевич</a:t>
            </a:r>
            <a:r>
              <a:rPr lang="ru-RU" altLang="ru-RU" sz="900" b="1" dirty="0">
                <a:latin typeface="Garamond"/>
                <a:cs typeface="Times New Roman"/>
              </a:rPr>
              <a:t>/в</a:t>
            </a:r>
            <a:r>
              <a:rPr lang="ru-RU" altLang="ru-RU" sz="900" dirty="0">
                <a:latin typeface="Garamond"/>
                <a:cs typeface="Times New Roman"/>
              </a:rPr>
              <a:t>ызов из Федерального центра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Фтизиопульмонология.</a:t>
            </a:r>
            <a:r>
              <a:rPr lang="ru-RU" altLang="ru-RU" sz="900" b="1" dirty="0">
                <a:latin typeface="Garamond"/>
                <a:cs typeface="Times New Roman"/>
              </a:rPr>
              <a:t>  </a:t>
            </a:r>
            <a:r>
              <a:rPr lang="ru-RU" altLang="ru-RU" sz="900" dirty="0">
                <a:latin typeface="Garamond"/>
                <a:cs typeface="Times New Roman"/>
              </a:rPr>
              <a:t>Консультативный прием/вызов из Федерального центра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 err="1">
                <a:latin typeface="Garamond"/>
                <a:cs typeface="Times New Roman"/>
              </a:rPr>
              <a:t>Комбустиология</a:t>
            </a:r>
            <a:r>
              <a:rPr lang="ru-RU" altLang="ru-RU" sz="900" b="1" u="sng" dirty="0">
                <a:latin typeface="Garamond"/>
                <a:cs typeface="Times New Roman"/>
              </a:rPr>
              <a:t>.</a:t>
            </a:r>
            <a:r>
              <a:rPr lang="ru-RU" altLang="ru-RU" sz="900" dirty="0">
                <a:latin typeface="Garamond"/>
                <a:cs typeface="Times New Roman"/>
              </a:rPr>
              <a:t> </a:t>
            </a:r>
            <a:r>
              <a:rPr lang="ru-RU" altLang="ru-RU" sz="900" b="1" dirty="0">
                <a:latin typeface="Garamond"/>
                <a:cs typeface="Times New Roman"/>
              </a:rPr>
              <a:t>Главный внештатный специалист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900" dirty="0">
                <a:latin typeface="Garamond"/>
                <a:cs typeface="Times New Roman"/>
              </a:rPr>
              <a:t>                                Пичугов Сергей Михайлович</a:t>
            </a:r>
            <a:endParaRPr lang="ru-RU" altLang="ru-RU" sz="700" dirty="0">
              <a:latin typeface="Garamond"/>
              <a:cs typeface="Times New Roman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u="sng" dirty="0">
                <a:latin typeface="Garamond"/>
                <a:cs typeface="Times New Roman"/>
              </a:rPr>
              <a:t>Торакальная хирургия.</a:t>
            </a:r>
            <a:r>
              <a:rPr lang="ru-RU" altLang="ru-RU" sz="900" b="1" dirty="0">
                <a:latin typeface="Garamond"/>
                <a:cs typeface="Times New Roman"/>
              </a:rPr>
              <a:t> Главный внештатный специалист </a:t>
            </a:r>
            <a:endParaRPr lang="ru-RU" altLang="ru-RU" sz="9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900" b="1" dirty="0">
                <a:latin typeface="Garamond"/>
                <a:cs typeface="Times New Roman"/>
              </a:rPr>
              <a:t>                                           </a:t>
            </a:r>
            <a:r>
              <a:rPr lang="ru-RU" altLang="ru-RU" sz="900" dirty="0" err="1">
                <a:latin typeface="Garamond"/>
                <a:cs typeface="Times New Roman"/>
              </a:rPr>
              <a:t>Фастаковский</a:t>
            </a:r>
            <a:r>
              <a:rPr lang="ru-RU" altLang="ru-RU" sz="900" dirty="0">
                <a:latin typeface="Garamond"/>
                <a:cs typeface="Times New Roman"/>
              </a:rPr>
              <a:t> Василий Владимирович </a:t>
            </a:r>
            <a:endParaRPr lang="ru-RU" altLang="ru-RU" sz="70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41DD61-0562-1EF1-E9AA-E199E2F7CF2A}"/>
              </a:ext>
            </a:extLst>
          </p:cNvPr>
          <p:cNvSpPr txBox="1"/>
          <p:nvPr/>
        </p:nvSpPr>
        <p:spPr>
          <a:xfrm>
            <a:off x="77788" y="4562475"/>
            <a:ext cx="7923212" cy="553998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000" b="1" dirty="0">
                <a:solidFill>
                  <a:srgbClr val="C00000"/>
                </a:solidFill>
                <a:latin typeface="Garamond" pitchFamily="18" charset="0"/>
              </a:rPr>
              <a:t>* См. список главных внештатных специалистов на сайте: </a:t>
            </a:r>
            <a:r>
              <a:rPr lang="en-US" sz="1000" b="1" dirty="0">
                <a:solidFill>
                  <a:schemeClr val="bg1"/>
                </a:solidFill>
                <a:latin typeface="Garamond" pitchFamily="18" charset="0"/>
              </a:rPr>
              <a:t>https://ckdmo74.ru/data/documents/Prikaz-ot-06.03.2023g.-o-vnesenii-izmeneniy-v-prikaz-no794-ot-27.06.2021g..pdf</a:t>
            </a:r>
            <a:endParaRPr lang="ru-RU" sz="1000" dirty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1000">
                <a:solidFill>
                  <a:srgbClr val="C00000"/>
                </a:solidFill>
                <a:latin typeface="Garamond" pitchFamily="18" charset="0"/>
              </a:rPr>
              <a:t>Приказ Министерства здравоохранения Челябинской области №140 от 06.03.2023г.</a:t>
            </a:r>
            <a:endParaRPr lang="ru-RU" sz="10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7AF660-1B99-0DF2-C41C-590C38A905E4}"/>
              </a:ext>
            </a:extLst>
          </p:cNvPr>
          <p:cNvSpPr/>
          <p:nvPr/>
        </p:nvSpPr>
        <p:spPr>
          <a:xfrm>
            <a:off x="4907519" y="1597883"/>
            <a:ext cx="1674483" cy="39834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D4F7825-3D03-4702-1645-8E075D27D1A1}"/>
              </a:ext>
            </a:extLst>
          </p:cNvPr>
          <p:cNvSpPr/>
          <p:nvPr/>
        </p:nvSpPr>
        <p:spPr>
          <a:xfrm>
            <a:off x="7221365" y="1632685"/>
            <a:ext cx="879028" cy="32873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436" name="TextBox 2">
            <a:extLst>
              <a:ext uri="{FF2B5EF4-FFF2-40B4-BE49-F238E27FC236}">
                <a16:creationId xmlns:a16="http://schemas.microsoft.com/office/drawing/2014/main" id="{1D17EC78-64A4-FE32-402F-0FD120BC7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595438"/>
            <a:ext cx="2157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Результаты обследований с описанием</a:t>
            </a:r>
            <a:endParaRPr lang="ru-RU" altLang="ru-RU" sz="1000">
              <a:latin typeface="Garamond" panose="02020404030301010803" pitchFamily="18" charset="0"/>
            </a:endParaRPr>
          </a:p>
        </p:txBody>
      </p:sp>
      <p:sp>
        <p:nvSpPr>
          <p:cNvPr id="17437" name="TextBox 3">
            <a:extLst>
              <a:ext uri="{FF2B5EF4-FFF2-40B4-BE49-F238E27FC236}">
                <a16:creationId xmlns:a16="http://schemas.microsoft.com/office/drawing/2014/main" id="{C35598D1-A71B-FA2C-CDB6-6B77ECF49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1654175"/>
            <a:ext cx="1795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2 заявления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91" grpId="0"/>
      <p:bldP spid="93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EF401-15B1-1E1E-83AD-A204DD69EB63}"/>
              </a:ext>
            </a:extLst>
          </p:cNvPr>
          <p:cNvSpPr/>
          <p:nvPr/>
        </p:nvSpPr>
        <p:spPr>
          <a:xfrm>
            <a:off x="412750" y="1252538"/>
            <a:ext cx="3975100" cy="34782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74B5A2B-A94C-3387-C219-4EC4DF7CDE33}"/>
              </a:ext>
            </a:extLst>
          </p:cNvPr>
          <p:cNvSpPr/>
          <p:nvPr/>
        </p:nvSpPr>
        <p:spPr>
          <a:xfrm>
            <a:off x="6642079" y="595730"/>
            <a:ext cx="2213221" cy="80447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C5E46B-9FE7-1655-0BC2-7658710E4453}"/>
              </a:ext>
            </a:extLst>
          </p:cNvPr>
          <p:cNvSpPr/>
          <p:nvPr/>
        </p:nvSpPr>
        <p:spPr>
          <a:xfrm>
            <a:off x="5024492" y="620302"/>
            <a:ext cx="1366518" cy="63265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AC62D8-DCCA-2178-2724-28FE332CCD71}"/>
              </a:ext>
            </a:extLst>
          </p:cNvPr>
          <p:cNvSpPr/>
          <p:nvPr/>
        </p:nvSpPr>
        <p:spPr>
          <a:xfrm>
            <a:off x="410268" y="617247"/>
            <a:ext cx="4032448" cy="53624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BC98C6D-DE7B-9751-6D11-06786A381B1B}"/>
              </a:ext>
            </a:extLst>
          </p:cNvPr>
          <p:cNvSpPr/>
          <p:nvPr/>
        </p:nvSpPr>
        <p:spPr>
          <a:xfrm>
            <a:off x="4570413" y="2533650"/>
            <a:ext cx="4092575" cy="155892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45" name="Slide Number Placeholder 21">
            <a:extLst>
              <a:ext uri="{FF2B5EF4-FFF2-40B4-BE49-F238E27FC236}">
                <a16:creationId xmlns:a16="http://schemas.microsoft.com/office/drawing/2014/main" id="{380B7B54-95E6-2C2F-992B-F49666B910D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1573FC58-69E9-4AE1-BC29-B3D17E865893}" type="slidenum">
              <a:rPr lang="en-US" altLang="ru-RU" sz="900">
                <a:solidFill>
                  <a:schemeClr val="bg1"/>
                </a:solidFill>
              </a:rPr>
              <a:pPr/>
              <a:t>14</a:t>
            </a:fld>
            <a:endParaRPr lang="en-US" altLang="ru-RU" sz="900">
              <a:solidFill>
                <a:schemeClr val="bg1"/>
              </a:solidFill>
            </a:endParaRPr>
          </a:p>
        </p:txBody>
      </p:sp>
      <p:grpSp>
        <p:nvGrpSpPr>
          <p:cNvPr id="2" name="Group 95">
            <a:extLst>
              <a:ext uri="{FF2B5EF4-FFF2-40B4-BE49-F238E27FC236}">
                <a16:creationId xmlns:a16="http://schemas.microsoft.com/office/drawing/2014/main" id="{CFFD5A62-BAD8-6766-3AEB-37819AA05FB4}"/>
              </a:ext>
            </a:extLst>
          </p:cNvPr>
          <p:cNvGrpSpPr>
            <a:grpSpLocks/>
          </p:cNvGrpSpPr>
          <p:nvPr/>
        </p:nvGrpSpPr>
        <p:grpSpPr bwMode="auto">
          <a:xfrm>
            <a:off x="2003425" y="46038"/>
            <a:ext cx="5218113" cy="549275"/>
            <a:chOff x="1922078" y="3896711"/>
            <a:chExt cx="5299844" cy="821660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298CD150-386D-969B-5A92-B2C165A975B5}"/>
                </a:ext>
              </a:extLst>
            </p:cNvPr>
            <p:cNvSpPr/>
            <p:nvPr/>
          </p:nvSpPr>
          <p:spPr>
            <a:xfrm>
              <a:off x="1922078" y="3958454"/>
              <a:ext cx="5299844" cy="75991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BF41C886-CD69-DE15-4EC4-3772BBD3D227}"/>
                </a:ext>
              </a:extLst>
            </p:cNvPr>
            <p:cNvSpPr/>
            <p:nvPr/>
          </p:nvSpPr>
          <p:spPr>
            <a:xfrm>
              <a:off x="1922078" y="3896711"/>
              <a:ext cx="5299844" cy="75991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A6254116-CD8E-6436-8C97-360BCC9C7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13" y="46038"/>
            <a:ext cx="452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chemeClr val="bg1"/>
                </a:solidFill>
                <a:latin typeface="Garamond" panose="02020404030301010803" pitchFamily="18" charset="0"/>
              </a:rPr>
              <a:t>Перечень документов, необходимых для оформления талона на ВМП </a:t>
            </a:r>
            <a:r>
              <a:rPr lang="ru-RU" altLang="ru-RU" sz="1400" b="1" u="sng">
                <a:solidFill>
                  <a:schemeClr val="bg1"/>
                </a:solidFill>
                <a:latin typeface="Garamond" panose="02020404030301010803" pitchFamily="18" charset="0"/>
              </a:rPr>
              <a:t>детскому населению</a:t>
            </a:r>
            <a:endParaRPr lang="ru-RU" altLang="ru-RU" sz="1000" u="sng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C1BD7E-F094-AAED-2152-E5213A3B0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595313"/>
            <a:ext cx="4341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Заключение главного внештатного специалиста или вызов из Федерального центра </a:t>
            </a:r>
          </a:p>
          <a:p>
            <a:pPr algn="ctr" eaLnBrk="1" hangingPunct="1"/>
            <a:r>
              <a:rPr lang="ru-RU" altLang="ru-RU" sz="1000">
                <a:latin typeface="Garamond" panose="02020404030301010803" pitchFamily="18" charset="0"/>
              </a:rPr>
              <a:t>по следующим профилям заболевания: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22A5346-9F8F-4532-7CF7-6501BA74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04838"/>
            <a:ext cx="199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Направление</a:t>
            </a:r>
            <a:r>
              <a:rPr lang="ru-RU" altLang="ru-RU" sz="1000">
                <a:latin typeface="Garamond" panose="02020404030301010803" pitchFamily="18" charset="0"/>
              </a:rPr>
              <a:t> </a:t>
            </a:r>
          </a:p>
          <a:p>
            <a:pPr algn="ctr" eaLnBrk="1" hangingPunct="1"/>
            <a:r>
              <a:rPr lang="ru-RU" altLang="ru-RU" sz="1000">
                <a:latin typeface="Garamond" panose="02020404030301010803" pitchFamily="18" charset="0"/>
              </a:rPr>
              <a:t>для оказания высокотехнологичной медицинской помощи</a:t>
            </a:r>
            <a:endParaRPr lang="en-US" altLang="ru-RU" sz="1000">
              <a:latin typeface="Garamond" panose="02020404030301010803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7C3591C-90E6-B5E9-272D-4CBE233C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581025"/>
            <a:ext cx="23542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Выписка </a:t>
            </a:r>
          </a:p>
          <a:p>
            <a:pPr algn="ctr" eaLnBrk="1" hangingPunct="1"/>
            <a:r>
              <a:rPr lang="ru-RU" altLang="ru-RU" sz="1000">
                <a:latin typeface="Garamond" panose="02020404030301010803" pitchFamily="18" charset="0"/>
              </a:rPr>
              <a:t>из первичной медицинской документации на предоставление высокотехнологичной медицинской помощи </a:t>
            </a:r>
            <a:endParaRPr lang="en-US" altLang="ru-RU" sz="1000">
              <a:latin typeface="Garamond" panose="02020404030301010803" pitchFamily="18" charset="0"/>
            </a:endParaRPr>
          </a:p>
        </p:txBody>
      </p:sp>
      <p:sp>
        <p:nvSpPr>
          <p:cNvPr id="18451" name="Прямоугольник 9">
            <a:extLst>
              <a:ext uri="{FF2B5EF4-FFF2-40B4-BE49-F238E27FC236}">
                <a16:creationId xmlns:a16="http://schemas.microsoft.com/office/drawing/2014/main" id="{413E276D-2DFF-344A-29E9-675C2B52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2533650"/>
            <a:ext cx="39989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/>
            <a:r>
              <a:rPr lang="ru-RU" altLang="ru-RU" sz="1000" b="1">
                <a:latin typeface="Garamond" panose="02020404030301010803" pitchFamily="18" charset="0"/>
              </a:rPr>
              <a:t>Копии документов: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latin typeface="Garamond" panose="02020404030301010803" pitchFamily="18" charset="0"/>
              </a:rPr>
              <a:t>Вызов из Федерального центра на оказание ВМП 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Свидетельство о рождении ребенка или паспорт 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Справка о регистрации по месту жительства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</a:rPr>
              <a:t>Полис ОМС (с 2-х сторон)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</a:rPr>
              <a:t>СНИЛС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</a:rPr>
              <a:t>Справка МСЭ (при наличии)</a:t>
            </a:r>
            <a:endParaRPr lang="ru-RU" altLang="ru-RU" sz="1000">
              <a:latin typeface="Garamond" panose="02020404030301010803" pitchFamily="18" charset="0"/>
            </a:endParaRP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latin typeface="Garamond" panose="02020404030301010803" pitchFamily="18" charset="0"/>
              </a:rPr>
              <a:t>копии документов законного представителя (2,3 и 5 стр. паспорта)</a:t>
            </a:r>
          </a:p>
          <a:p>
            <a:pPr algn="just">
              <a:buFont typeface="Symbol" panose="05050102010706020507" pitchFamily="18" charset="2"/>
              <a:buChar char="¾"/>
            </a:pPr>
            <a:r>
              <a:rPr lang="ru-RU" altLang="ru-RU" sz="1000">
                <a:solidFill>
                  <a:srgbClr val="000000"/>
                </a:solidFill>
                <a:latin typeface="Garamond" panose="02020404030301010803" pitchFamily="18" charset="0"/>
              </a:rPr>
              <a:t>ксерокопии документов, утверждающие полномочия законного представителя</a:t>
            </a:r>
            <a:endParaRPr lang="en-US" altLang="ru-RU" sz="900">
              <a:latin typeface="Garamond" panose="02020404030301010803" pitchFamily="18" charset="0"/>
            </a:endParaRPr>
          </a:p>
        </p:txBody>
      </p:sp>
      <p:sp>
        <p:nvSpPr>
          <p:cNvPr id="18452" name="TextBox 2">
            <a:extLst>
              <a:ext uri="{FF2B5EF4-FFF2-40B4-BE49-F238E27FC236}">
                <a16:creationId xmlns:a16="http://schemas.microsoft.com/office/drawing/2014/main" id="{62024CF2-D790-14B3-E5E2-81100D6BD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312863"/>
            <a:ext cx="465455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800" b="1" u="sng">
                <a:latin typeface="Garamond" panose="02020404030301010803" pitchFamily="18" charset="0"/>
              </a:rPr>
              <a:t>Абдоминальная хирургия.</a:t>
            </a:r>
            <a:r>
              <a:rPr lang="ru-RU" altLang="ru-RU" sz="800" b="1">
                <a:latin typeface="Garamond" panose="02020404030301010803" pitchFamily="18" charset="0"/>
              </a:rPr>
              <a:t>  Вызов из ФЦ / Главный внештатный специалист    </a:t>
            </a:r>
          </a:p>
          <a:p>
            <a:pPr eaLnBrk="1" hangingPunct="1"/>
            <a:r>
              <a:rPr lang="ru-RU" altLang="ru-RU" sz="800" b="1">
                <a:latin typeface="Garamond" panose="02020404030301010803" pitchFamily="18" charset="0"/>
              </a:rPr>
              <a:t>                                                                             </a:t>
            </a:r>
            <a:r>
              <a:rPr lang="ru-RU" altLang="ru-RU" sz="800">
                <a:latin typeface="Garamond" panose="02020404030301010803" pitchFamily="18" charset="0"/>
              </a:rPr>
              <a:t>Ростовцев Николай Михайлович</a:t>
            </a:r>
          </a:p>
          <a:p>
            <a:pPr eaLnBrk="1" hangingPunct="1"/>
            <a:r>
              <a:rPr lang="ru-RU" altLang="ru-RU" sz="800" b="1" u="sng">
                <a:latin typeface="Garamond" panose="02020404030301010803" pitchFamily="18" charset="0"/>
              </a:rPr>
              <a:t>Гематология.</a:t>
            </a:r>
            <a:r>
              <a:rPr lang="ru-RU" altLang="ru-RU" sz="800" b="1">
                <a:latin typeface="Garamond" panose="02020404030301010803" pitchFamily="18" charset="0"/>
              </a:rPr>
              <a:t>  Вызов из ФЦ / Главный внештатный специалист </a:t>
            </a:r>
          </a:p>
          <a:p>
            <a:pPr eaLnBrk="1" hangingPunct="1"/>
            <a:r>
              <a:rPr lang="ru-RU" altLang="ru-RU" sz="800" b="1">
                <a:latin typeface="Garamond" panose="02020404030301010803" pitchFamily="18" charset="0"/>
              </a:rPr>
              <a:t>                                                       </a:t>
            </a:r>
            <a:r>
              <a:rPr lang="ru-RU" altLang="ru-RU" sz="800">
                <a:latin typeface="Garamond" panose="02020404030301010803" pitchFamily="18" charset="0"/>
              </a:rPr>
              <a:t>Зуб Наталья Викторовна</a:t>
            </a:r>
          </a:p>
          <a:p>
            <a:pPr eaLnBrk="1" hangingPunct="1"/>
            <a:r>
              <a:rPr lang="ru-RU" altLang="ru-RU" sz="800">
                <a:latin typeface="Garamond" panose="02020404030301010803" pitchFamily="18" charset="0"/>
              </a:rPr>
              <a:t>                                                       Коваленко Сергей Геннадьевич</a:t>
            </a:r>
          </a:p>
          <a:p>
            <a:pPr eaLnBrk="1" hangingPunct="1"/>
            <a:r>
              <a:rPr lang="ru-RU" altLang="ru-RU" sz="800" b="1" u="sng">
                <a:latin typeface="Garamond" panose="02020404030301010803" pitchFamily="18" charset="0"/>
              </a:rPr>
              <a:t>Нейрохирургия.</a:t>
            </a:r>
            <a:r>
              <a:rPr lang="ru-RU" altLang="ru-RU" sz="800" b="1">
                <a:latin typeface="Garamond" panose="02020404030301010803" pitchFamily="18" charset="0"/>
              </a:rPr>
              <a:t> Вызов из ФЦ / Главный внештатный специалист</a:t>
            </a:r>
            <a:endParaRPr lang="ru-RU" altLang="ru-RU" sz="800" b="1" u="sng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800">
                <a:latin typeface="Garamond" panose="02020404030301010803" pitchFamily="18" charset="0"/>
              </a:rPr>
              <a:t>                                                           Сафронов Герман Юрьевич</a:t>
            </a:r>
          </a:p>
          <a:p>
            <a:pPr eaLnBrk="1" hangingPunct="1"/>
            <a:r>
              <a:rPr lang="ru-RU" altLang="ru-RU" sz="800" b="1" u="sng">
                <a:latin typeface="Garamond" panose="02020404030301010803" pitchFamily="18" charset="0"/>
              </a:rPr>
              <a:t>Онкология.</a:t>
            </a:r>
            <a:r>
              <a:rPr lang="ru-RU" altLang="ru-RU" sz="800">
                <a:latin typeface="Garamond" panose="02020404030301010803" pitchFamily="18" charset="0"/>
              </a:rPr>
              <a:t>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800">
                <a:latin typeface="Garamond" panose="02020404030301010803" pitchFamily="18" charset="0"/>
              </a:rPr>
              <a:t>                                                  Коваленко Сергей Геннадьевич</a:t>
            </a:r>
          </a:p>
          <a:p>
            <a:pPr eaLnBrk="1" hangingPunct="1"/>
            <a:r>
              <a:rPr lang="ru-RU" altLang="ru-RU" sz="800" b="1" u="sng">
                <a:latin typeface="Garamond" panose="02020404030301010803" pitchFamily="18" charset="0"/>
              </a:rPr>
              <a:t>Офтальмология.</a:t>
            </a:r>
            <a:r>
              <a:rPr lang="ru-RU" altLang="ru-RU" sz="800" b="1">
                <a:latin typeface="Garamond" panose="02020404030301010803" pitchFamily="18" charset="0"/>
              </a:rPr>
              <a:t> Вызов из ФЦ / Главный внештатный специалист</a:t>
            </a:r>
            <a:endParaRPr lang="ru-RU" altLang="ru-RU" sz="800" b="1" u="sng"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800">
                <a:latin typeface="Garamond" panose="02020404030301010803" pitchFamily="18" charset="0"/>
              </a:rPr>
              <a:t>                                                           Ядыкина Елена Владимировна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Сердечно сосудистая хирургия.</a:t>
            </a:r>
            <a:r>
              <a:rPr lang="ru-RU" altLang="ru-RU" sz="800" b="1">
                <a:latin typeface="Garamond" panose="02020404030301010803" pitchFamily="18" charset="0"/>
                <a:cs typeface="Times New Roman" panose="02020603050405020304" pitchFamily="18" charset="0"/>
              </a:rPr>
              <a:t> Вызов из ФЦ / Главный внештатный специалист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                                   Лукин Олег Павлович ФГБУ «ФЦССХ»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Травматология и ортопедия.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 b="1" u="sng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                             Стариков Олег Валентинович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Урология</a:t>
            </a: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Филатов Андрей Иванович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Ростовцев Николай Михайлович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Челюстно-лицевая хирургия.</a:t>
            </a: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                               Алабугин Александр Владимирович 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                               Милюков Андрей Михайлович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Эндокринология.</a:t>
            </a: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          Гунбина Ирина Владимировна</a:t>
            </a:r>
          </a:p>
          <a:p>
            <a:pPr eaLnBrk="1" hangingPunct="1">
              <a:lnSpc>
                <a:spcPct val="115000"/>
              </a:lnSpc>
            </a:pPr>
            <a:r>
              <a:rPr lang="ru-RU" altLang="ru-RU" sz="800" b="1" u="sng">
                <a:latin typeface="Garamond" panose="02020404030301010803" pitchFamily="18" charset="0"/>
                <a:cs typeface="Times New Roman" panose="02020603050405020304" pitchFamily="18" charset="0"/>
              </a:rPr>
              <a:t>Педиатрия.</a:t>
            </a:r>
            <a:r>
              <a:rPr lang="ru-RU" altLang="ru-RU" sz="800" b="1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>
                <a:latin typeface="Garamond" panose="02020404030301010803" pitchFamily="18" charset="0"/>
              </a:rPr>
              <a:t>Вызов из ФЦ / Главный внештатный специалист</a:t>
            </a:r>
            <a:endParaRPr lang="ru-RU" altLang="ru-RU" sz="800" b="1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800"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       Киреева Галина Николаевна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9FB35-DBEF-1418-A02A-90B968F223DB}"/>
              </a:ext>
            </a:extLst>
          </p:cNvPr>
          <p:cNvSpPr txBox="1"/>
          <p:nvPr/>
        </p:nvSpPr>
        <p:spPr>
          <a:xfrm>
            <a:off x="4597400" y="4271963"/>
            <a:ext cx="39751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800" b="1" dirty="0">
                <a:solidFill>
                  <a:srgbClr val="C00000"/>
                </a:solidFill>
                <a:latin typeface="Garamond" pitchFamily="18" charset="0"/>
              </a:rPr>
              <a:t>См. список главных внештатных специалистов на сайте</a:t>
            </a:r>
            <a:r>
              <a:rPr lang="ru-RU" sz="800" b="1" dirty="0">
                <a:solidFill>
                  <a:srgbClr val="0070C0"/>
                </a:solidFill>
                <a:latin typeface="Garamond" pitchFamily="18" charset="0"/>
              </a:rPr>
              <a:t>: </a:t>
            </a:r>
            <a:r>
              <a:rPr lang="en-US" sz="800" b="1" dirty="0">
                <a:solidFill>
                  <a:schemeClr val="bg1"/>
                </a:solidFill>
                <a:latin typeface="Garamond" pitchFamily="18" charset="0"/>
              </a:rPr>
              <a:t>https://ckdmo74.ru/data/documents/Prikaz-ot-06.03.2023g.-o-vnesenii-izmeneniy-v-prikaz-no794-ot-27.06.2021g..pdf</a:t>
            </a:r>
            <a:endParaRPr lang="ru-RU" sz="800" dirty="0">
              <a:solidFill>
                <a:schemeClr val="bg1"/>
              </a:solidFill>
              <a:latin typeface="Garamond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sz="800" dirty="0">
                <a:solidFill>
                  <a:srgbClr val="C00000"/>
                </a:solidFill>
                <a:latin typeface="Garamond" pitchFamily="18" charset="0"/>
              </a:rPr>
              <a:t>Приказ Министерства здравоохранения Челябинской области №140 от 06.03.2023г.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DC6412-B4A7-E59D-091E-3E30E5199FF3}"/>
              </a:ext>
            </a:extLst>
          </p:cNvPr>
          <p:cNvSpPr/>
          <p:nvPr/>
        </p:nvSpPr>
        <p:spPr>
          <a:xfrm>
            <a:off x="4866223" y="1852619"/>
            <a:ext cx="1674483" cy="39834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F09AD96-794C-3EB1-53CE-163CF4A19A20}"/>
              </a:ext>
            </a:extLst>
          </p:cNvPr>
          <p:cNvSpPr/>
          <p:nvPr/>
        </p:nvSpPr>
        <p:spPr>
          <a:xfrm>
            <a:off x="7309175" y="1892115"/>
            <a:ext cx="879028" cy="32873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60" name="Прямоугольник 4">
            <a:extLst>
              <a:ext uri="{FF2B5EF4-FFF2-40B4-BE49-F238E27FC236}">
                <a16:creationId xmlns:a16="http://schemas.microsoft.com/office/drawing/2014/main" id="{6710B055-DA66-7372-F83C-F0358BCCC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852613"/>
            <a:ext cx="344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Результаты обследований </a:t>
            </a:r>
          </a:p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с описанием</a:t>
            </a:r>
            <a:endParaRPr lang="ru-RU" altLang="ru-RU" sz="1000">
              <a:latin typeface="Garamond" panose="02020404030301010803" pitchFamily="18" charset="0"/>
            </a:endParaRPr>
          </a:p>
        </p:txBody>
      </p:sp>
      <p:sp>
        <p:nvSpPr>
          <p:cNvPr id="18461" name="Прямоугольник 5">
            <a:extLst>
              <a:ext uri="{FF2B5EF4-FFF2-40B4-BE49-F238E27FC236}">
                <a16:creationId xmlns:a16="http://schemas.microsoft.com/office/drawing/2014/main" id="{2E09DB5F-1075-ACB8-3E55-4BFD6CB24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3138" y="1927225"/>
            <a:ext cx="85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latin typeface="Garamond" panose="02020404030301010803" pitchFamily="18" charset="0"/>
              </a:rPr>
              <a:t>2 заявления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91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Callout 22">
            <a:extLst>
              <a:ext uri="{FF2B5EF4-FFF2-40B4-BE49-F238E27FC236}">
                <a16:creationId xmlns:a16="http://schemas.microsoft.com/office/drawing/2014/main" id="{7A74BF28-33BE-9FE9-9A74-B2FB7CE6389D}"/>
              </a:ext>
            </a:extLst>
          </p:cNvPr>
          <p:cNvSpPr/>
          <p:nvPr/>
        </p:nvSpPr>
        <p:spPr>
          <a:xfrm>
            <a:off x="-9525" y="-15875"/>
            <a:ext cx="9144000" cy="1795463"/>
          </a:xfrm>
          <a:prstGeom prst="downArrowCallout">
            <a:avLst>
              <a:gd name="adj1" fmla="val 20791"/>
              <a:gd name="adj2" fmla="val 25000"/>
              <a:gd name="adj3" fmla="val 25000"/>
              <a:gd name="adj4" fmla="val 75000"/>
            </a:avLst>
          </a:prstGeom>
          <a:solidFill>
            <a:srgbClr val="2AC2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771" name="Title 14">
            <a:extLst>
              <a:ext uri="{FF2B5EF4-FFF2-40B4-BE49-F238E27FC236}">
                <a16:creationId xmlns:a16="http://schemas.microsoft.com/office/drawing/2014/main" id="{2F9EE804-2005-07AF-8B2D-0EB249C31A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525" y="444500"/>
            <a:ext cx="9124950" cy="422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Профили заболеваний, для которых необходимо </a:t>
            </a:r>
            <a:b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предоставление следующих обследований при подаче документов в </a:t>
            </a:r>
            <a:b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Garamond" panose="02020404030301010803" pitchFamily="18" charset="0"/>
              </a:rPr>
              <a:t>организационно-методический отдел по оказанию ВМП: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C05DBB1F-0434-079B-A737-65674F40F851}"/>
              </a:ext>
            </a:extLst>
          </p:cNvPr>
          <p:cNvGraphicFramePr>
            <a:graphicFrameLocks noGrp="1"/>
          </p:cNvGraphicFramePr>
          <p:nvPr/>
        </p:nvGraphicFramePr>
        <p:xfrm>
          <a:off x="252413" y="2020888"/>
          <a:ext cx="8677275" cy="2926024"/>
        </p:xfrm>
        <a:graphic>
          <a:graphicData uri="http://schemas.openxmlformats.org/drawingml/2006/table">
            <a:tbl>
              <a:tblPr/>
              <a:tblGrid>
                <a:gridCol w="2168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0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Ортопедия-Травматология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E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Челюстно-лицевая хирургия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E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Нейрохирургия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E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Оториноларингология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8E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Результаты обследования рентгенографии, КТ, МРТ предоставляются на пленке или электронном носителе (диск или 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флеш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-накопитель) в формате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DICOM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ОБЯЗАТЕЛЬНО описание всех обследований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Результаты обследования рентгенографии, КТ, МРТ предоставляются на пленке или электронном носителе (диск или флеш-накопитель) в формате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DICOM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ОБЯЗАТЕЛЬНО описание всех обследований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Результаты обследования рентгенографии, КТ, МРТ предоставляются на пленке или электронном носителе (диск или флеш-накопитель) в формате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DICOM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ОБЯЗАТЕЛЬНО описание всех обследований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Результаты обследования КТ, МРТ предоставляются на электронном носителе (диск или 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флеш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-накопитель) в формате DICOM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Наличие оригиналов (ксерокопий)записи аудиограммы, 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тимпанометрии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 и </a:t>
                      </a:r>
                      <a:r>
                        <a:rPr kumimoji="0" lang="ru-RU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импендансометрии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ОБЯЗАТЕЛЬНО описание всех обследований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DB9141B5-08C4-3EA1-328E-147A03955AFC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59" name="Slide Number Placeholder 21">
            <a:extLst>
              <a:ext uri="{FF2B5EF4-FFF2-40B4-BE49-F238E27FC236}">
                <a16:creationId xmlns:a16="http://schemas.microsoft.com/office/drawing/2014/main" id="{DA0F7682-8260-B73F-5A02-3272929E2C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032CDB33-C0C6-4943-AD5D-B3E80663C482}" type="slidenum">
              <a:rPr lang="en-US" altLang="ru-RU" sz="900">
                <a:solidFill>
                  <a:schemeClr val="bg1"/>
                </a:solidFill>
              </a:rPr>
              <a:pPr/>
              <a:t>16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CFC5E5D5-6CAF-7FA0-AE9C-D850D83247B9}"/>
              </a:ext>
            </a:extLst>
          </p:cNvPr>
          <p:cNvSpPr>
            <a:spLocks noChangeAspect="1"/>
          </p:cNvSpPr>
          <p:nvPr/>
        </p:nvSpPr>
        <p:spPr>
          <a:xfrm>
            <a:off x="3095625" y="1000125"/>
            <a:ext cx="3916363" cy="39163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585E8DF0-1AC2-4EBA-9A54-ED977D79F28E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CB88793-496D-7660-5BB5-32F7B65B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4850" y="1600200"/>
            <a:ext cx="3616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en-US" sz="1600" b="1">
                <a:solidFill>
                  <a:srgbClr val="2AC2AC"/>
                </a:solidFill>
                <a:latin typeface="Garamond" panose="02020404030301010803" pitchFamily="18" charset="0"/>
              </a:rPr>
              <a:t>Оформление </a:t>
            </a:r>
          </a:p>
          <a:p>
            <a:pPr algn="ctr" eaLnBrk="1" hangingPunct="1"/>
            <a:r>
              <a:rPr lang="ru-RU" altLang="en-US" sz="1600" b="1" u="sng">
                <a:solidFill>
                  <a:srgbClr val="2AC2AC"/>
                </a:solidFill>
                <a:latin typeface="Garamond" panose="02020404030301010803" pitchFamily="18" charset="0"/>
              </a:rPr>
              <a:t>направления</a:t>
            </a:r>
            <a:r>
              <a:rPr lang="ru-RU" altLang="en-US" sz="1600" b="1">
                <a:solidFill>
                  <a:srgbClr val="2AC2AC"/>
                </a:solidFill>
                <a:latin typeface="Garamond" panose="02020404030301010803" pitchFamily="18" charset="0"/>
              </a:rPr>
              <a:t> на оказание высокотехнологичной медицинской помощи с использованием </a:t>
            </a:r>
          </a:p>
          <a:p>
            <a:pPr algn="ctr" eaLnBrk="1" hangingPunct="1"/>
            <a:r>
              <a:rPr lang="ru-RU" altLang="en-US" sz="1600" b="1">
                <a:solidFill>
                  <a:srgbClr val="2AC2AC"/>
                </a:solidFill>
                <a:latin typeface="Garamond" panose="02020404030301010803" pitchFamily="18" charset="0"/>
              </a:rPr>
              <a:t>«</a:t>
            </a:r>
            <a:r>
              <a:rPr lang="ru-RU" altLang="ru-RU" sz="1600" b="1">
                <a:solidFill>
                  <a:srgbClr val="2AC2AC"/>
                </a:solidFill>
                <a:latin typeface="Garamond" panose="02020404030301010803" pitchFamily="18" charset="0"/>
              </a:rPr>
              <a:t>Программы государственных гарантий бесплатного оказания</a:t>
            </a:r>
            <a:br>
              <a:rPr lang="ru-RU" altLang="ru-RU" sz="1600" b="1">
                <a:solidFill>
                  <a:srgbClr val="2AC2AC"/>
                </a:solidFill>
                <a:latin typeface="Garamond" panose="02020404030301010803" pitchFamily="18" charset="0"/>
              </a:rPr>
            </a:br>
            <a:r>
              <a:rPr lang="ru-RU" altLang="ru-RU" sz="1600" b="1">
                <a:solidFill>
                  <a:srgbClr val="2AC2AC"/>
                </a:solidFill>
                <a:latin typeface="Garamond" panose="02020404030301010803" pitchFamily="18" charset="0"/>
              </a:rPr>
              <a:t>гражданам медицинской помощи на 2024 год</a:t>
            </a:r>
            <a:br>
              <a:rPr lang="ru-RU" altLang="ru-RU" sz="1600" b="1">
                <a:solidFill>
                  <a:srgbClr val="2AC2AC"/>
                </a:solidFill>
                <a:latin typeface="Garamond" panose="02020404030301010803" pitchFamily="18" charset="0"/>
              </a:rPr>
            </a:br>
            <a:r>
              <a:rPr lang="ru-RU" altLang="ru-RU" sz="1600" b="1">
                <a:solidFill>
                  <a:srgbClr val="2AC2AC"/>
                </a:solidFill>
                <a:latin typeface="Garamond" panose="02020404030301010803" pitchFamily="18" charset="0"/>
              </a:rPr>
              <a:t>и на плановый период 2025 и 2026 годов»</a:t>
            </a:r>
            <a:endParaRPr lang="ru-RU" altLang="en-US" sz="1600" b="1">
              <a:solidFill>
                <a:srgbClr val="2AC2AC"/>
              </a:solidFill>
              <a:latin typeface="Garamond" panose="02020404030301010803" pitchFamily="18" charset="0"/>
            </a:endParaRPr>
          </a:p>
          <a:p>
            <a:pPr eaLnBrk="1" hangingPunct="1"/>
            <a:endParaRPr lang="en-US" altLang="ru-RU" sz="1000"/>
          </a:p>
        </p:txBody>
      </p:sp>
      <p:sp>
        <p:nvSpPr>
          <p:cNvPr id="19463" name="Заголовок 4">
            <a:extLst>
              <a:ext uri="{FF2B5EF4-FFF2-40B4-BE49-F238E27FC236}">
                <a16:creationId xmlns:a16="http://schemas.microsoft.com/office/drawing/2014/main" id="{9357924C-6FE0-8D38-356F-006AD9D73AF1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11703B03-A66E-61B0-7434-EDDA318C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0914" r="28516" b="45132"/>
          <a:stretch>
            <a:fillRect/>
          </a:stretch>
        </p:blipFill>
        <p:spPr bwMode="auto">
          <a:xfrm>
            <a:off x="4883150" y="2317750"/>
            <a:ext cx="38941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F43612F6-C304-FCD3-F7C6-55258BAEB2CE}"/>
              </a:ext>
            </a:extLst>
          </p:cNvPr>
          <p:cNvSpPr/>
          <p:nvPr/>
        </p:nvSpPr>
        <p:spPr>
          <a:xfrm>
            <a:off x="7721600" y="2028825"/>
            <a:ext cx="922338" cy="16351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C84D6F9-903C-8F65-99BD-6F43E6CD3848}"/>
              </a:ext>
            </a:extLst>
          </p:cNvPr>
          <p:cNvSpPr/>
          <p:nvPr/>
        </p:nvSpPr>
        <p:spPr>
          <a:xfrm>
            <a:off x="7535863" y="1855788"/>
            <a:ext cx="320675" cy="1555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C10C0BB-0568-050F-D3ED-B52D36D2681D}"/>
              </a:ext>
            </a:extLst>
          </p:cNvPr>
          <p:cNvSpPr/>
          <p:nvPr/>
        </p:nvSpPr>
        <p:spPr>
          <a:xfrm>
            <a:off x="7226300" y="1860550"/>
            <a:ext cx="322263" cy="165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8725096A-2D0E-CAAB-B633-7C5DEAF03118}"/>
              </a:ext>
            </a:extLst>
          </p:cNvPr>
          <p:cNvSpPr/>
          <p:nvPr/>
        </p:nvSpPr>
        <p:spPr>
          <a:xfrm>
            <a:off x="7175500" y="2028825"/>
            <a:ext cx="482600" cy="1635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352F6329-B1EB-3DE3-9023-A7D2C66B6676}"/>
              </a:ext>
            </a:extLst>
          </p:cNvPr>
          <p:cNvSpPr/>
          <p:nvPr/>
        </p:nvSpPr>
        <p:spPr>
          <a:xfrm>
            <a:off x="6545263" y="2019300"/>
            <a:ext cx="609600" cy="165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4099D38-8B1B-59AC-FD1E-03B35FB7AA2C}"/>
              </a:ext>
            </a:extLst>
          </p:cNvPr>
          <p:cNvSpPr/>
          <p:nvPr/>
        </p:nvSpPr>
        <p:spPr>
          <a:xfrm>
            <a:off x="6681788" y="1855788"/>
            <a:ext cx="568325" cy="1635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82" name="Прямоугольник 2">
            <a:extLst>
              <a:ext uri="{FF2B5EF4-FFF2-40B4-BE49-F238E27FC236}">
                <a16:creationId xmlns:a16="http://schemas.microsoft.com/office/drawing/2014/main" id="{E27BAF48-A8E8-BFAF-8575-ED005F53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98425"/>
            <a:ext cx="4929187" cy="5222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685800" eaLnBrk="1" hangingPunct="1">
              <a:defRPr/>
            </a:pPr>
            <a:r>
              <a:rPr lang="ru-RU" altLang="ru-RU" sz="1400" b="1">
                <a:solidFill>
                  <a:schemeClr val="bg1"/>
                </a:solidFill>
                <a:latin typeface="Garamond" pitchFamily="18" charset="0"/>
                <a:ea typeface="FontAwesome"/>
              </a:rPr>
              <a:t>Рекомендации по оформлению направления на оказание ВМП</a:t>
            </a:r>
          </a:p>
        </p:txBody>
      </p:sp>
      <p:cxnSp>
        <p:nvCxnSpPr>
          <p:cNvPr id="108" name="Straight Connector 29">
            <a:extLst>
              <a:ext uri="{FF2B5EF4-FFF2-40B4-BE49-F238E27FC236}">
                <a16:creationId xmlns:a16="http://schemas.microsoft.com/office/drawing/2014/main" id="{065E4F02-AE65-C084-E023-2331AA174A11}"/>
              </a:ext>
            </a:extLst>
          </p:cNvPr>
          <p:cNvCxnSpPr>
            <a:cxnSpLocks/>
          </p:cNvCxnSpPr>
          <p:nvPr/>
        </p:nvCxnSpPr>
        <p:spPr>
          <a:xfrm>
            <a:off x="4824413" y="855663"/>
            <a:ext cx="0" cy="407193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Блок-схема: узел 96">
            <a:extLst>
              <a:ext uri="{FF2B5EF4-FFF2-40B4-BE49-F238E27FC236}">
                <a16:creationId xmlns:a16="http://schemas.microsoft.com/office/drawing/2014/main" id="{CF43D19F-E570-9582-F918-9582E638E99F}"/>
              </a:ext>
            </a:extLst>
          </p:cNvPr>
          <p:cNvSpPr/>
          <p:nvPr/>
        </p:nvSpPr>
        <p:spPr>
          <a:xfrm>
            <a:off x="236538" y="879475"/>
            <a:ext cx="171450" cy="169863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492" name="Прямоугольник 3">
            <a:extLst>
              <a:ext uri="{FF2B5EF4-FFF2-40B4-BE49-F238E27FC236}">
                <a16:creationId xmlns:a16="http://schemas.microsoft.com/office/drawing/2014/main" id="{376A066D-E41E-5DDE-2B5E-388330246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595438"/>
            <a:ext cx="415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/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Наличие </a:t>
            </a:r>
            <a:r>
              <a:rPr lang="ru-RU" altLang="ru-RU" sz="1000" b="1" u="sng">
                <a:solidFill>
                  <a:srgbClr val="1F9181"/>
                </a:solidFill>
                <a:latin typeface="Garamond" panose="02020404030301010803" pitchFamily="18" charset="0"/>
              </a:rPr>
              <a:t>двух подписей</a:t>
            </a:r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: </a:t>
            </a:r>
          </a:p>
          <a:p>
            <a:pPr algn="just" eaLnBrk="1" hangingPunct="1">
              <a:buFont typeface="Symbol" panose="05050102010706020507" pitchFamily="18" charset="2"/>
              <a:buChar char=""/>
            </a:pPr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заведующего отделением/главного врача/заместителя главного врача по поликлиническому разделу работы; </a:t>
            </a:r>
          </a:p>
          <a:p>
            <a:pPr algn="just" eaLnBrk="1" hangingPunct="1">
              <a:buFont typeface="Symbol" panose="05050102010706020507" pitchFamily="18" charset="2"/>
              <a:buChar char=""/>
            </a:pPr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лечащего врача, направляющего больного для оказания ВМП.</a:t>
            </a: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10419681-51F7-770D-3300-9EC2B93DA8C3}"/>
              </a:ext>
            </a:extLst>
          </p:cNvPr>
          <p:cNvSpPr/>
          <p:nvPr/>
        </p:nvSpPr>
        <p:spPr>
          <a:xfrm>
            <a:off x="225425" y="1316038"/>
            <a:ext cx="171450" cy="169862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494" name="Прямоугольник 32">
            <a:extLst>
              <a:ext uri="{FF2B5EF4-FFF2-40B4-BE49-F238E27FC236}">
                <a16:creationId xmlns:a16="http://schemas.microsoft.com/office/drawing/2014/main" id="{63B3E1FF-A7E5-E461-8A0B-279E1FB9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317750"/>
            <a:ext cx="41798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/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В Направлении для оказания ВМП код вида ВМП, профиль заболевания и диагноз пациента должны совпадать с данными указанными в Выписке для оказания ВМП.</a:t>
            </a:r>
          </a:p>
        </p:txBody>
      </p:sp>
      <p:sp>
        <p:nvSpPr>
          <p:cNvPr id="20495" name="Прямоугольник 33">
            <a:extLst>
              <a:ext uri="{FF2B5EF4-FFF2-40B4-BE49-F238E27FC236}">
                <a16:creationId xmlns:a16="http://schemas.microsoft.com/office/drawing/2014/main" id="{D3AD3863-0E3D-A108-5941-CA82F3B2D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2901950"/>
            <a:ext cx="4249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/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Код диагноза должен соответствовать коду вида ВМП, а группа должна быть актуальна на текущий год.</a:t>
            </a:r>
          </a:p>
        </p:txBody>
      </p:sp>
      <p:sp>
        <p:nvSpPr>
          <p:cNvPr id="20496" name="Прямоугольник 34">
            <a:extLst>
              <a:ext uri="{FF2B5EF4-FFF2-40B4-BE49-F238E27FC236}">
                <a16:creationId xmlns:a16="http://schemas.microsoft.com/office/drawing/2014/main" id="{ED0BD052-18EB-C164-93DD-51472F27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3444875"/>
            <a:ext cx="41449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/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Наименование медицинской организации, куда направляется пациент указывается настоящее, не выдуманная аббревиатура, в том числе указывается полное наименование, а не только город </a:t>
            </a:r>
            <a:r>
              <a:rPr lang="ru-RU" altLang="ru-RU" sz="1000" b="1" i="1">
                <a:solidFill>
                  <a:srgbClr val="1F9181"/>
                </a:solidFill>
                <a:latin typeface="Garamond" panose="02020404030301010803" pitchFamily="18" charset="0"/>
              </a:rPr>
              <a:t>(лучше перепроверять себя на официальных сайтах Федеральных центров</a:t>
            </a:r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).	</a:t>
            </a:r>
          </a:p>
        </p:txBody>
      </p:sp>
      <p:sp>
        <p:nvSpPr>
          <p:cNvPr id="20497" name="Прямоугольник 50">
            <a:extLst>
              <a:ext uri="{FF2B5EF4-FFF2-40B4-BE49-F238E27FC236}">
                <a16:creationId xmlns:a16="http://schemas.microsoft.com/office/drawing/2014/main" id="{EB69FFC3-6268-C165-E946-F0E3BAC5E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750888"/>
            <a:ext cx="415766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>
              <a:lnSpc>
                <a:spcPts val="1000"/>
              </a:lnSpc>
            </a:pPr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Направление на госпитализацию для оказания высокотехнологичной медицинской помощи на бланке направляющей медицинской организации.</a:t>
            </a:r>
          </a:p>
        </p:txBody>
      </p:sp>
      <p:sp>
        <p:nvSpPr>
          <p:cNvPr id="20498" name="Прямоугольник 52">
            <a:extLst>
              <a:ext uri="{FF2B5EF4-FFF2-40B4-BE49-F238E27FC236}">
                <a16:creationId xmlns:a16="http://schemas.microsoft.com/office/drawing/2014/main" id="{EA710E86-B765-9687-6D51-BF64EE2B3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1277938"/>
            <a:ext cx="4149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just" eaLnBrk="1" hangingPunct="1"/>
            <a:r>
              <a:rPr lang="ru-RU" altLang="ru-RU" sz="1000" b="1">
                <a:solidFill>
                  <a:srgbClr val="1F9181"/>
                </a:solidFill>
                <a:latin typeface="Garamond" panose="02020404030301010803" pitchFamily="18" charset="0"/>
              </a:rPr>
              <a:t>Наличие печати медицинского учреждения.</a:t>
            </a:r>
          </a:p>
        </p:txBody>
      </p:sp>
      <p:sp>
        <p:nvSpPr>
          <p:cNvPr id="55" name="Блок-схема: узел 54">
            <a:extLst>
              <a:ext uri="{FF2B5EF4-FFF2-40B4-BE49-F238E27FC236}">
                <a16:creationId xmlns:a16="http://schemas.microsoft.com/office/drawing/2014/main" id="{422118DB-0AE3-0741-2188-95315E39EECC}"/>
              </a:ext>
            </a:extLst>
          </p:cNvPr>
          <p:cNvSpPr/>
          <p:nvPr/>
        </p:nvSpPr>
        <p:spPr>
          <a:xfrm>
            <a:off x="231775" y="1855788"/>
            <a:ext cx="171450" cy="169862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Блок-схема: узел 55">
            <a:extLst>
              <a:ext uri="{FF2B5EF4-FFF2-40B4-BE49-F238E27FC236}">
                <a16:creationId xmlns:a16="http://schemas.microsoft.com/office/drawing/2014/main" id="{AB666845-1E58-98BF-1C0D-452D1CC3AF64}"/>
              </a:ext>
            </a:extLst>
          </p:cNvPr>
          <p:cNvSpPr/>
          <p:nvPr/>
        </p:nvSpPr>
        <p:spPr>
          <a:xfrm>
            <a:off x="225425" y="2490788"/>
            <a:ext cx="171450" cy="169862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7" name="Блок-схема: узел 56">
            <a:extLst>
              <a:ext uri="{FF2B5EF4-FFF2-40B4-BE49-F238E27FC236}">
                <a16:creationId xmlns:a16="http://schemas.microsoft.com/office/drawing/2014/main" id="{279BC650-FEDA-A6AC-3290-346B093B726F}"/>
              </a:ext>
            </a:extLst>
          </p:cNvPr>
          <p:cNvSpPr/>
          <p:nvPr/>
        </p:nvSpPr>
        <p:spPr>
          <a:xfrm>
            <a:off x="241300" y="3040063"/>
            <a:ext cx="171450" cy="169862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8" name="Блок-схема: узел 57">
            <a:extLst>
              <a:ext uri="{FF2B5EF4-FFF2-40B4-BE49-F238E27FC236}">
                <a16:creationId xmlns:a16="http://schemas.microsoft.com/office/drawing/2014/main" id="{A190585B-36F7-B6B3-4798-41FE892A7C5B}"/>
              </a:ext>
            </a:extLst>
          </p:cNvPr>
          <p:cNvSpPr/>
          <p:nvPr/>
        </p:nvSpPr>
        <p:spPr>
          <a:xfrm>
            <a:off x="247650" y="3675063"/>
            <a:ext cx="171450" cy="169862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9" name="Блок-схема: узел 58">
            <a:extLst>
              <a:ext uri="{FF2B5EF4-FFF2-40B4-BE49-F238E27FC236}">
                <a16:creationId xmlns:a16="http://schemas.microsoft.com/office/drawing/2014/main" id="{C6C682F0-4B08-9CA0-006B-89013D8979BB}"/>
              </a:ext>
            </a:extLst>
          </p:cNvPr>
          <p:cNvSpPr/>
          <p:nvPr/>
        </p:nvSpPr>
        <p:spPr>
          <a:xfrm>
            <a:off x="228600" y="4513263"/>
            <a:ext cx="171450" cy="169862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504" name="Прямоугольник 2">
            <a:extLst>
              <a:ext uri="{FF2B5EF4-FFF2-40B4-BE49-F238E27FC236}">
                <a16:creationId xmlns:a16="http://schemas.microsoft.com/office/drawing/2014/main" id="{8854B9F1-7F94-4CC8-94C1-A7A898D3A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4235450"/>
            <a:ext cx="4449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accent2"/>
                </a:solidFill>
                <a:latin typeface="Garamond" panose="02020404030301010803" pitchFamily="18" charset="0"/>
              </a:rPr>
              <a:t>Недопустимы помарки, исправления, не оговоренные изменения, вносимые в документ на оказание ВМП (если внесены изменения в документ должно быть указано:  «исправленному верить», Ф.И.О. лица внесшего соответствующие изменения, подпись, печать).</a:t>
            </a:r>
          </a:p>
        </p:txBody>
      </p:sp>
      <p:pic>
        <p:nvPicPr>
          <p:cNvPr id="20505" name="Рисунок 18">
            <a:extLst>
              <a:ext uri="{FF2B5EF4-FFF2-40B4-BE49-F238E27FC236}">
                <a16:creationId xmlns:a16="http://schemas.microsoft.com/office/drawing/2014/main" id="{453D7374-7B42-9ECF-61A3-10AB7D07D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1119188"/>
            <a:ext cx="5651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Рисунок 10">
            <a:extLst>
              <a:ext uri="{FF2B5EF4-FFF2-40B4-BE49-F238E27FC236}">
                <a16:creationId xmlns:a16="http://schemas.microsoft.com/office/drawing/2014/main" id="{9054DA8B-5034-4560-A21F-D124A37DA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38" y="514350"/>
            <a:ext cx="1025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269F5F-2381-2B3A-48C2-252C0B6063F4}"/>
              </a:ext>
            </a:extLst>
          </p:cNvPr>
          <p:cNvSpPr txBox="1"/>
          <p:nvPr/>
        </p:nvSpPr>
        <p:spPr>
          <a:xfrm>
            <a:off x="5091275" y="1709131"/>
            <a:ext cx="1024835" cy="661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М17.0</a:t>
            </a:r>
          </a:p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Код диагноза по МКБ-10</a:t>
            </a:r>
          </a:p>
        </p:txBody>
      </p:sp>
      <p:sp>
        <p:nvSpPr>
          <p:cNvPr id="20508" name="TextBox 22">
            <a:extLst>
              <a:ext uri="{FF2B5EF4-FFF2-40B4-BE49-F238E27FC236}">
                <a16:creationId xmlns:a16="http://schemas.microsoft.com/office/drawing/2014/main" id="{6C3B8443-FEA6-4BF0-8430-BB49ABFBE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1760538"/>
            <a:ext cx="1382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600" b="1"/>
              <a:t>16.00.72.002</a:t>
            </a:r>
          </a:p>
        </p:txBody>
      </p:sp>
      <p:sp>
        <p:nvSpPr>
          <p:cNvPr id="20509" name="TextBox 23">
            <a:extLst>
              <a:ext uri="{FF2B5EF4-FFF2-40B4-BE49-F238E27FC236}">
                <a16:creationId xmlns:a16="http://schemas.microsoft.com/office/drawing/2014/main" id="{B3A98427-4817-F700-05B8-52E686D95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8" y="1974850"/>
            <a:ext cx="6969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Профиль</a:t>
            </a:r>
          </a:p>
        </p:txBody>
      </p:sp>
      <p:sp>
        <p:nvSpPr>
          <p:cNvPr id="20510" name="TextBox 61">
            <a:extLst>
              <a:ext uri="{FF2B5EF4-FFF2-40B4-BE49-F238E27FC236}">
                <a16:creationId xmlns:a16="http://schemas.microsoft.com/office/drawing/2014/main" id="{7DA983C1-535A-6D0A-8989-3BFC3CBB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63" y="1974850"/>
            <a:ext cx="566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Группа</a:t>
            </a:r>
          </a:p>
        </p:txBody>
      </p:sp>
      <p:sp>
        <p:nvSpPr>
          <p:cNvPr id="20511" name="TextBox 63">
            <a:extLst>
              <a:ext uri="{FF2B5EF4-FFF2-40B4-BE49-F238E27FC236}">
                <a16:creationId xmlns:a16="http://schemas.microsoft.com/office/drawing/2014/main" id="{CE467965-0FC1-99A0-985C-988A5E07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1974850"/>
            <a:ext cx="985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Код вида ВМП</a:t>
            </a:r>
          </a:p>
        </p:txBody>
      </p:sp>
      <p:sp>
        <p:nvSpPr>
          <p:cNvPr id="20512" name="TextBox 29">
            <a:extLst>
              <a:ext uri="{FF2B5EF4-FFF2-40B4-BE49-F238E27FC236}">
                <a16:creationId xmlns:a16="http://schemas.microsoft.com/office/drawing/2014/main" id="{0CF20151-E77C-C42E-13B5-EFD435427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3754438"/>
            <a:ext cx="220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endParaRPr lang="ru-RU" altLang="ru-RU"/>
          </a:p>
          <a:p>
            <a:pPr eaLnBrk="1" hangingPunct="1"/>
            <a:r>
              <a:rPr lang="ru-RU" altLang="ru-RU"/>
              <a:t> </a:t>
            </a: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442EE46C-7FB3-C9AF-A03F-6F17C31AA600}"/>
              </a:ext>
            </a:extLst>
          </p:cNvPr>
          <p:cNvCxnSpPr>
            <a:cxnSpLocks/>
          </p:cNvCxnSpPr>
          <p:nvPr/>
        </p:nvCxnSpPr>
        <p:spPr>
          <a:xfrm flipV="1">
            <a:off x="4652963" y="879475"/>
            <a:ext cx="25019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C5645873-1925-02F4-710A-F45F00F25C18}"/>
              </a:ext>
            </a:extLst>
          </p:cNvPr>
          <p:cNvCxnSpPr>
            <a:cxnSpLocks/>
          </p:cNvCxnSpPr>
          <p:nvPr/>
        </p:nvCxnSpPr>
        <p:spPr>
          <a:xfrm>
            <a:off x="3214688" y="1400175"/>
            <a:ext cx="1876425" cy="1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>
            <a:extLst>
              <a:ext uri="{FF2B5EF4-FFF2-40B4-BE49-F238E27FC236}">
                <a16:creationId xmlns:a16="http://schemas.microsoft.com/office/drawing/2014/main" id="{CF47A4AA-978F-2D2B-2CCE-EE2018271DF5}"/>
              </a:ext>
            </a:extLst>
          </p:cNvPr>
          <p:cNvSpPr/>
          <p:nvPr/>
        </p:nvSpPr>
        <p:spPr>
          <a:xfrm>
            <a:off x="7183438" y="2390775"/>
            <a:ext cx="728662" cy="2000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00">
                <a:solidFill>
                  <a:srgbClr val="262626"/>
                </a:solidFill>
                <a:ea typeface="FontAwesome"/>
              </a:rPr>
              <a:t>М17.0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E70D51DB-A1C3-5491-B611-294AB32D3E4C}"/>
              </a:ext>
            </a:extLst>
          </p:cNvPr>
          <p:cNvSpPr/>
          <p:nvPr/>
        </p:nvSpPr>
        <p:spPr>
          <a:xfrm>
            <a:off x="6116638" y="3376613"/>
            <a:ext cx="1157287" cy="13493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dirty="0"/>
              <a:t>16.00.72.002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B12526CB-230A-79B0-FBF0-ABD45ECBEA67}"/>
              </a:ext>
            </a:extLst>
          </p:cNvPr>
          <p:cNvCxnSpPr>
            <a:cxnSpLocks/>
          </p:cNvCxnSpPr>
          <p:nvPr/>
        </p:nvCxnSpPr>
        <p:spPr>
          <a:xfrm>
            <a:off x="2844800" y="3138488"/>
            <a:ext cx="2003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8" name="TextBox 51">
            <a:extLst>
              <a:ext uri="{FF2B5EF4-FFF2-40B4-BE49-F238E27FC236}">
                <a16:creationId xmlns:a16="http://schemas.microsoft.com/office/drawing/2014/main" id="{27E194F7-EB85-8B65-FF59-A223EC43D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63" y="4137025"/>
            <a:ext cx="46116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Федеральный центр г. Челябинск, ул. Российская, д.63А;</a:t>
            </a:r>
          </a:p>
          <a:p>
            <a:pPr eaLnBrk="1" hangingPunct="1"/>
            <a:r>
              <a:rPr lang="ru-RU" altLang="ru-RU" sz="1000">
                <a:latin typeface="Garamond" panose="02020404030301010803" pitchFamily="18" charset="0"/>
              </a:rPr>
              <a:t>ФЦ ЧОКБ №1, ГКУЗ ЦКДМО, или другое медицинское учреждение</a:t>
            </a:r>
          </a:p>
        </p:txBody>
      </p:sp>
      <p:sp>
        <p:nvSpPr>
          <p:cNvPr id="20519" name="Рисунок 75" descr="Закрыть">
            <a:extLst>
              <a:ext uri="{FF2B5EF4-FFF2-40B4-BE49-F238E27FC236}">
                <a16:creationId xmlns:a16="http://schemas.microsoft.com/office/drawing/2014/main" id="{9022A209-E50B-DAA7-CB55-42222A4B2E44}"/>
              </a:ext>
            </a:extLst>
          </p:cNvPr>
          <p:cNvSpPr>
            <a:spLocks noChangeAspect="1"/>
          </p:cNvSpPr>
          <p:nvPr/>
        </p:nvSpPr>
        <p:spPr bwMode="auto">
          <a:xfrm>
            <a:off x="4987925" y="4176713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520" name="Рисунок 77">
            <a:extLst>
              <a:ext uri="{FF2B5EF4-FFF2-40B4-BE49-F238E27FC236}">
                <a16:creationId xmlns:a16="http://schemas.microsoft.com/office/drawing/2014/main" id="{28C3955D-5C7A-5BF8-AB40-CACA28ABB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46162" r="35039" b="48248"/>
          <a:stretch>
            <a:fillRect/>
          </a:stretch>
        </p:blipFill>
        <p:spPr bwMode="auto">
          <a:xfrm>
            <a:off x="5299075" y="3529013"/>
            <a:ext cx="37528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1" name="Рисунок 79" descr="Маркеры-галочки">
            <a:extLst>
              <a:ext uri="{FF2B5EF4-FFF2-40B4-BE49-F238E27FC236}">
                <a16:creationId xmlns:a16="http://schemas.microsoft.com/office/drawing/2014/main" id="{D85684AD-24EB-2BC5-AD75-3561E1B587AE}"/>
              </a:ext>
            </a:extLst>
          </p:cNvPr>
          <p:cNvSpPr>
            <a:spLocks noChangeAspect="1"/>
          </p:cNvSpPr>
          <p:nvPr/>
        </p:nvSpPr>
        <p:spPr bwMode="auto">
          <a:xfrm>
            <a:off x="5000625" y="3668713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endParaRPr lang="ru-RU" altLang="ru-RU"/>
          </a:p>
        </p:txBody>
      </p: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id="{2CE22DBA-B895-F4D0-38B2-CCF53544EA67}"/>
              </a:ext>
            </a:extLst>
          </p:cNvPr>
          <p:cNvCxnSpPr>
            <a:cxnSpLocks/>
          </p:cNvCxnSpPr>
          <p:nvPr/>
        </p:nvCxnSpPr>
        <p:spPr>
          <a:xfrm>
            <a:off x="4578350" y="3808413"/>
            <a:ext cx="390525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6B43861B-5AFF-190A-9339-451494BDF2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64857" y="3831431"/>
            <a:ext cx="417512" cy="390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21BEFD8A-2B02-D793-7187-D5329A308AA4}"/>
              </a:ext>
            </a:extLst>
          </p:cNvPr>
          <p:cNvSpPr/>
          <p:nvPr/>
        </p:nvSpPr>
        <p:spPr>
          <a:xfrm>
            <a:off x="6983026" y="3271292"/>
            <a:ext cx="2102954" cy="545132"/>
          </a:xfrm>
          <a:prstGeom prst="wedgeRoundRectCallout">
            <a:avLst>
              <a:gd name="adj1" fmla="val -670"/>
              <a:gd name="adj2" fmla="val -103287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3665DEC-4335-EEF7-A799-763A9ACD335D}"/>
              </a:ext>
            </a:extLst>
          </p:cNvPr>
          <p:cNvSpPr/>
          <p:nvPr/>
        </p:nvSpPr>
        <p:spPr>
          <a:xfrm rot="16200000" flipV="1">
            <a:off x="272257" y="-272257"/>
            <a:ext cx="5143500" cy="56880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10" name="Title 14">
            <a:extLst>
              <a:ext uri="{FF2B5EF4-FFF2-40B4-BE49-F238E27FC236}">
                <a16:creationId xmlns:a16="http://schemas.microsoft.com/office/drawing/2014/main" id="{7F3C1C55-C965-BAEE-AC46-7601E1CD1D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1300" y="190500"/>
            <a:ext cx="5086350" cy="49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ru-RU" alt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Направление для оказания высокотехнологичной медицинской помощи</a:t>
            </a:r>
            <a:endParaRPr lang="en-US" altLang="ru-RU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1511" name="Slide Number Placeholder 21">
            <a:extLst>
              <a:ext uri="{FF2B5EF4-FFF2-40B4-BE49-F238E27FC236}">
                <a16:creationId xmlns:a16="http://schemas.microsoft.com/office/drawing/2014/main" id="{AF3D681B-9F12-DAB9-22BA-718EF04ED5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1BEDB316-E4C8-4EA5-842F-29856CC0EA8F}" type="slidenum">
              <a:rPr lang="en-US" altLang="ru-RU" sz="900">
                <a:solidFill>
                  <a:schemeClr val="bg1"/>
                </a:solidFill>
              </a:rPr>
              <a:pPr/>
              <a:t>18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E5C1AC8-D0B6-5624-07E6-52006415AAA5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D3031A7-E753-1FBB-F1BC-3C2F27336807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AC430F9-B4E0-A307-1336-74392094862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BA14C2F-CD80-2210-8436-594C18AFB1DE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D334B696-D6BE-B853-36AC-2DC218F4C437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1945EDB0-7FBD-630D-5313-2D09B227388B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C0B2A925-3A1D-FCAE-1182-C1C656E77C69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" name="Group 95">
            <a:extLst>
              <a:ext uri="{FF2B5EF4-FFF2-40B4-BE49-F238E27FC236}">
                <a16:creationId xmlns:a16="http://schemas.microsoft.com/office/drawing/2014/main" id="{6079F942-B0B6-ED1A-D906-9B9A5E640394}"/>
              </a:ext>
            </a:extLst>
          </p:cNvPr>
          <p:cNvGrpSpPr>
            <a:grpSpLocks/>
          </p:cNvGrpSpPr>
          <p:nvPr/>
        </p:nvGrpSpPr>
        <p:grpSpPr bwMode="auto">
          <a:xfrm>
            <a:off x="5162550" y="603250"/>
            <a:ext cx="3922713" cy="1254125"/>
            <a:chOff x="2051667" y="3706260"/>
            <a:chExt cx="5328905" cy="781957"/>
          </a:xfrm>
        </p:grpSpPr>
        <p:sp>
          <p:nvSpPr>
            <p:cNvPr id="113" name="Rounded Rectangle 94">
              <a:extLst>
                <a:ext uri="{FF2B5EF4-FFF2-40B4-BE49-F238E27FC236}">
                  <a16:creationId xmlns:a16="http://schemas.microsoft.com/office/drawing/2014/main" id="{56A53925-7CD2-B19C-CD7F-C6F9308D7BA3}"/>
                </a:ext>
              </a:extLst>
            </p:cNvPr>
            <p:cNvSpPr/>
            <p:nvPr/>
          </p:nvSpPr>
          <p:spPr>
            <a:xfrm>
              <a:off x="2051667" y="3706260"/>
              <a:ext cx="5300869" cy="75919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162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4" name="Rounded Rectangle 86">
              <a:extLst>
                <a:ext uri="{FF2B5EF4-FFF2-40B4-BE49-F238E27FC236}">
                  <a16:creationId xmlns:a16="http://schemas.microsoft.com/office/drawing/2014/main" id="{DC46E407-7CC2-0A50-DB6C-631DE10625D3}"/>
                </a:ext>
              </a:extLst>
            </p:cNvPr>
            <p:cNvSpPr/>
            <p:nvPr/>
          </p:nvSpPr>
          <p:spPr>
            <a:xfrm>
              <a:off x="2079703" y="3729026"/>
              <a:ext cx="5300869" cy="75919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100" b="1" u="sng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Наличие:</a:t>
              </a:r>
              <a:r>
                <a:rPr lang="ru-RU" sz="1100" b="1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 </a:t>
              </a:r>
              <a:r>
                <a:rPr lang="ru-RU" sz="1100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печати МО, 2-х подписей лечащего врача, личной подписью руководителя медицинской организации (уполномоченного лица), </a:t>
              </a:r>
            </a:p>
            <a:p>
              <a:pPr algn="ctr" eaLnBrk="1" hangingPunct="1">
                <a:defRPr/>
              </a:pPr>
              <a:r>
                <a:rPr lang="ru-RU" sz="1100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данных о пациенте: </a:t>
              </a:r>
            </a:p>
            <a:p>
              <a:pPr algn="ctr" eaLnBrk="1" hangingPunct="1">
                <a:defRPr/>
              </a:pPr>
              <a:r>
                <a:rPr lang="ru-RU" sz="1100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код по МКБ-10, профиль, наименование вида ВМП, </a:t>
              </a:r>
            </a:p>
            <a:p>
              <a:pPr algn="ctr" eaLnBrk="1" hangingPunct="1">
                <a:defRPr/>
              </a:pPr>
              <a:r>
                <a:rPr lang="ru-RU" sz="1100">
                  <a:solidFill>
                    <a:srgbClr val="FFFFFF"/>
                  </a:solidFill>
                  <a:latin typeface="Garamond" pitchFamily="18" charset="0"/>
                  <a:ea typeface="FontAwesome"/>
                </a:rPr>
                <a:t>правильно заполненное наименование медицинской организации, куда направляется пациент</a:t>
              </a:r>
              <a:endParaRPr lang="en-US" sz="1100">
                <a:solidFill>
                  <a:srgbClr val="FFFFFF"/>
                </a:solidFill>
                <a:latin typeface="Garamond" pitchFamily="18" charset="0"/>
                <a:ea typeface="FontAwesome"/>
              </a:endParaRPr>
            </a:p>
          </p:txBody>
        </p:sp>
      </p:grpSp>
      <p:sp>
        <p:nvSpPr>
          <p:cNvPr id="21520" name="TextBox 2">
            <a:extLst>
              <a:ext uri="{FF2B5EF4-FFF2-40B4-BE49-F238E27FC236}">
                <a16:creationId xmlns:a16="http://schemas.microsoft.com/office/drawing/2014/main" id="{C02420D0-63CB-606A-46A1-0330A19E4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3255963"/>
            <a:ext cx="23225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chemeClr val="bg1"/>
                </a:solidFill>
                <a:latin typeface="Garamond" panose="02020404030301010803" pitchFamily="18" charset="0"/>
              </a:rPr>
              <a:t>Рекомендуем при оформлении направления на оказание ВМП, указывать модель и метод лечения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2BAEE8-7A68-CF66-DEBE-BA599ED60F6B}"/>
              </a:ext>
            </a:extLst>
          </p:cNvPr>
          <p:cNvSpPr txBox="1"/>
          <p:nvPr/>
        </p:nvSpPr>
        <p:spPr>
          <a:xfrm>
            <a:off x="6143625" y="4589463"/>
            <a:ext cx="2849563" cy="43021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>
                <a:solidFill>
                  <a:srgbClr val="C00000"/>
                </a:solidFill>
              </a:rPr>
              <a:t>Все бланки можно скачать на сайте: </a:t>
            </a:r>
            <a:r>
              <a:rPr lang="en-US" sz="1100">
                <a:solidFill>
                  <a:srgbClr val="0070C0"/>
                </a:solidFill>
                <a:hlinkClick r:id="rId2"/>
              </a:rPr>
              <a:t>https://ckdmo74.ru/</a:t>
            </a:r>
            <a:r>
              <a:rPr lang="ru-RU" sz="110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1522" name="Рисунок 4" descr="Предупреждение">
            <a:extLst>
              <a:ext uri="{FF2B5EF4-FFF2-40B4-BE49-F238E27FC236}">
                <a16:creationId xmlns:a16="http://schemas.microsoft.com/office/drawing/2014/main" id="{580C2A9D-B3D7-7AC1-77FF-28DEA3859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89463"/>
            <a:ext cx="276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76D740-7489-4B63-9948-A7716F11F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" y="693951"/>
            <a:ext cx="3005328" cy="4261104"/>
          </a:xfrm>
          <a:prstGeom prst="rect">
            <a:avLst/>
          </a:prstGeom>
        </p:spPr>
      </p:pic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17BBD16-EF11-01C9-146E-D17F72A47554}"/>
              </a:ext>
            </a:extLst>
          </p:cNvPr>
          <p:cNvCxnSpPr>
            <a:cxnSpLocks/>
          </p:cNvCxnSpPr>
          <p:nvPr/>
        </p:nvCxnSpPr>
        <p:spPr>
          <a:xfrm rot="10800000">
            <a:off x="1928813" y="2214563"/>
            <a:ext cx="1428750" cy="15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D3FB4580-16C1-AAAB-5599-F8E685EAFC81}"/>
              </a:ext>
            </a:extLst>
          </p:cNvPr>
          <p:cNvGraphicFramePr>
            <a:graphicFrameLocks noGrp="1"/>
          </p:cNvGraphicFramePr>
          <p:nvPr/>
        </p:nvGraphicFramePr>
        <p:xfrm>
          <a:off x="3357563" y="2057400"/>
          <a:ext cx="3513137" cy="874713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Код по МКБ-10 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Профиль ВМП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Вид ВМП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Наименование вида ВМП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6 строчке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7 строчке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8 строчке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9 строчке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93513B8B-C54F-5875-80F5-34D337CE256E}"/>
              </a:ext>
            </a:extLst>
          </p:cNvPr>
          <p:cNvCxnSpPr>
            <a:cxnSpLocks/>
          </p:cNvCxnSpPr>
          <p:nvPr/>
        </p:nvCxnSpPr>
        <p:spPr>
          <a:xfrm flipH="1">
            <a:off x="1643063" y="2357438"/>
            <a:ext cx="27130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0DED73DF-6D70-71E6-F023-930B30B0A4E0}"/>
              </a:ext>
            </a:extLst>
          </p:cNvPr>
          <p:cNvCxnSpPr>
            <a:cxnSpLocks/>
          </p:cNvCxnSpPr>
          <p:nvPr/>
        </p:nvCxnSpPr>
        <p:spPr>
          <a:xfrm flipH="1" flipV="1">
            <a:off x="1071563" y="2428875"/>
            <a:ext cx="41116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05188DA3-DECC-8CCB-2444-AFDA28E645CD}"/>
              </a:ext>
            </a:extLst>
          </p:cNvPr>
          <p:cNvCxnSpPr>
            <a:cxnSpLocks/>
          </p:cNvCxnSpPr>
          <p:nvPr/>
        </p:nvCxnSpPr>
        <p:spPr>
          <a:xfrm flipH="1" flipV="1">
            <a:off x="1133475" y="2571750"/>
            <a:ext cx="4878388" cy="12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925FCD23-E54D-9693-BDD3-44BA1FF33B69}"/>
              </a:ext>
            </a:extLst>
          </p:cNvPr>
          <p:cNvSpPr/>
          <p:nvPr/>
        </p:nvSpPr>
        <p:spPr>
          <a:xfrm>
            <a:off x="4429125" y="3148013"/>
            <a:ext cx="2406650" cy="11382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rgbClr val="C00000"/>
                </a:solidFill>
                <a:latin typeface="Garamond" pitchFamily="18" charset="0"/>
                <a:ea typeface="FontAwesome"/>
              </a:rPr>
              <a:t>Направляем пациентов в то медицинское учреждение, в котором </a:t>
            </a:r>
            <a:r>
              <a:rPr lang="ru-RU" sz="1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FontAwesome"/>
              </a:rPr>
              <a:t>есть объёмы на текущий год</a:t>
            </a:r>
          </a:p>
          <a:p>
            <a:pPr algn="ctr" eaLnBrk="1" hangingPunct="1">
              <a:defRPr/>
            </a:pPr>
            <a:r>
              <a:rPr lang="ru-RU" sz="1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FontAwesome"/>
              </a:rPr>
              <a:t>См. приказ №388н от 27.07.2023г. и список МУ на сайте </a:t>
            </a:r>
            <a:r>
              <a:rPr lang="en-US" sz="1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FontAwesome"/>
              </a:rPr>
              <a:t>talon.</a:t>
            </a:r>
            <a:r>
              <a:rPr lang="en-US" sz="1000" b="1" u="sng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FontAwesome"/>
              </a:rPr>
              <a:t>rosminzdrav</a:t>
            </a:r>
            <a:r>
              <a:rPr lang="en-US" sz="1000" b="1" u="sng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FontAwesome"/>
              </a:rPr>
              <a:t>.ru</a:t>
            </a:r>
            <a:endParaRPr lang="ru-RU" sz="1000" b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ea typeface="FontAwesome"/>
            </a:endParaRPr>
          </a:p>
        </p:txBody>
      </p: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163DD364-7D78-3886-AEB6-2B46933207D8}"/>
              </a:ext>
            </a:extLst>
          </p:cNvPr>
          <p:cNvCxnSpPr>
            <a:cxnSpLocks/>
          </p:cNvCxnSpPr>
          <p:nvPr/>
        </p:nvCxnSpPr>
        <p:spPr>
          <a:xfrm rot="10800000">
            <a:off x="2292350" y="3148013"/>
            <a:ext cx="2136775" cy="123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548" name="Прямоугольник 28">
            <a:extLst>
              <a:ext uri="{FF2B5EF4-FFF2-40B4-BE49-F238E27FC236}">
                <a16:creationId xmlns:a16="http://schemas.microsoft.com/office/drawing/2014/main" id="{25032940-8F7F-48C4-A453-8C2968920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577975"/>
            <a:ext cx="24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9138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 defTabSz="719138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 defTabSz="719138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 defTabSz="719138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 defTabSz="719138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800"/>
              </a:spcAft>
            </a:pPr>
            <a:r>
              <a:rPr lang="ru-RU" altLang="ru-RU" sz="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br>
              <a:rPr lang="ru-RU" altLang="ru-RU" sz="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5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21549" name="Прямоугольник 31">
            <a:extLst>
              <a:ext uri="{FF2B5EF4-FFF2-40B4-BE49-F238E27FC236}">
                <a16:creationId xmlns:a16="http://schemas.microsoft.com/office/drawing/2014/main" id="{E4411A8C-39F5-2D1C-CE28-9A2DD6328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1493838"/>
            <a:ext cx="263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500"/>
              <a:t>1</a:t>
            </a:r>
          </a:p>
        </p:txBody>
      </p:sp>
      <p:sp>
        <p:nvSpPr>
          <p:cNvPr id="21550" name="Rectangle 2">
            <a:extLst>
              <a:ext uri="{FF2B5EF4-FFF2-40B4-BE49-F238E27FC236}">
                <a16:creationId xmlns:a16="http://schemas.microsoft.com/office/drawing/2014/main" id="{910D2650-843F-B21F-3787-C8AC2FF7F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365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539580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defTabSz="914400"/>
            <a:br>
              <a:rPr lang="ru-RU" altLang="ru-RU" sz="11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altLang="ru-RU" sz="180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551" name="Прямоугольник 33">
            <a:extLst>
              <a:ext uri="{FF2B5EF4-FFF2-40B4-BE49-F238E27FC236}">
                <a16:creationId xmlns:a16="http://schemas.microsoft.com/office/drawing/2014/main" id="{B283B76F-8465-A89E-EF5C-5E3AC763A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2005013"/>
            <a:ext cx="214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defTabSz="914400" eaLnBrk="1" hangingPunct="1"/>
            <a:r>
              <a:rPr lang="ru-RU" altLang="ru-RU" sz="5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56</a:t>
            </a:r>
            <a:endParaRPr lang="ru-RU" altLang="ru-RU" sz="50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914400" eaLnBrk="1" hangingPunct="1"/>
            <a:endParaRPr lang="ru-RU" altLang="ru-RU" sz="50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914400"/>
            <a:r>
              <a:rPr lang="ru-RU" altLang="ru-RU" sz="5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endParaRPr lang="ru-RU" altLang="ru-RU" sz="50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914400"/>
            <a:r>
              <a:rPr lang="ru-RU" altLang="ru-RU" sz="5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</a:p>
          <a:p>
            <a:pPr defTabSz="914400"/>
            <a:endParaRPr lang="ru-RU" altLang="ru-RU" sz="50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defTabSz="914400">
              <a:lnSpc>
                <a:spcPct val="200000"/>
              </a:lnSpc>
            </a:pPr>
            <a:r>
              <a:rPr lang="ru-RU" altLang="ru-RU" sz="5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66753C8-ABDB-D66B-7F68-4D1E853CBAD3}"/>
              </a:ext>
            </a:extLst>
          </p:cNvPr>
          <p:cNvSpPr/>
          <p:nvPr/>
        </p:nvSpPr>
        <p:spPr>
          <a:xfrm rot="16200000" flipV="1">
            <a:off x="272258" y="-279984"/>
            <a:ext cx="5143500" cy="56880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1" name="Title 14">
            <a:extLst>
              <a:ext uri="{FF2B5EF4-FFF2-40B4-BE49-F238E27FC236}">
                <a16:creationId xmlns:a16="http://schemas.microsoft.com/office/drawing/2014/main" id="{C98CE9A1-0E1E-AF6A-13F8-802DC84464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1300" y="190500"/>
            <a:ext cx="5086350" cy="49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ru-RU" alt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Направление для оказания высокотехнологичной медицинской помощи</a:t>
            </a:r>
            <a:endParaRPr lang="en-US" altLang="ru-RU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2532" name="Slide Number Placeholder 21">
            <a:extLst>
              <a:ext uri="{FF2B5EF4-FFF2-40B4-BE49-F238E27FC236}">
                <a16:creationId xmlns:a16="http://schemas.microsoft.com/office/drawing/2014/main" id="{C51C645A-A25B-F753-06D1-24A518ADDD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DC5E813D-D3B9-42B6-852E-37BCDF0294FF}" type="slidenum">
              <a:rPr lang="en-US" altLang="ru-RU" sz="900">
                <a:solidFill>
                  <a:schemeClr val="bg1"/>
                </a:solidFill>
              </a:rPr>
              <a:pPr/>
              <a:t>19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A5B125E4-64F6-86FD-2EDA-5499FFA63974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D28F9DF8-E04D-4D7A-31DF-C2E88B4BBEF3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92AEF23-A868-83B4-C975-C55C3632D11C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EC66BD5-C555-EABC-1448-3D59592FD74F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1EE6AEA6-2145-1299-4487-458610151191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1C06B073-C82F-DEA0-C7A2-DA7CB0CCC84D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4FDDC12A-D47E-A2DC-3A2E-397B3F17150F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540" name="TextBox 2">
            <a:extLst>
              <a:ext uri="{FF2B5EF4-FFF2-40B4-BE49-F238E27FC236}">
                <a16:creationId xmlns:a16="http://schemas.microsoft.com/office/drawing/2014/main" id="{27696F68-50C4-4D9D-D482-7C1E8778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775" y="3255963"/>
            <a:ext cx="23225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chemeClr val="bg1"/>
                </a:solidFill>
                <a:latin typeface="Garamond" panose="02020404030301010803" pitchFamily="18" charset="0"/>
              </a:rPr>
              <a:t>Рекомендуем при оформлении направления на оказание ВМП, указывать модель и метод лечения</a:t>
            </a:r>
          </a:p>
        </p:txBody>
      </p:sp>
      <p:graphicFrame>
        <p:nvGraphicFramePr>
          <p:cNvPr id="37" name="Таблица 36">
            <a:extLst>
              <a:ext uri="{FF2B5EF4-FFF2-40B4-BE49-F238E27FC236}">
                <a16:creationId xmlns:a16="http://schemas.microsoft.com/office/drawing/2014/main" id="{7F4D7346-7895-D287-8B5B-60E87A4AD9A4}"/>
              </a:ext>
            </a:extLst>
          </p:cNvPr>
          <p:cNvGraphicFramePr>
            <a:graphicFrameLocks noGrp="1"/>
          </p:cNvGraphicFramePr>
          <p:nvPr/>
        </p:nvGraphicFramePr>
        <p:xfrm>
          <a:off x="3286125" y="744538"/>
          <a:ext cx="5727700" cy="828675"/>
        </p:xfrm>
        <a:graphic>
          <a:graphicData uri="http://schemas.openxmlformats.org/drawingml/2006/table">
            <a:tbl>
              <a:tblPr/>
              <a:tblGrid>
                <a:gridCol w="86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Код по МКБ-10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Профиль ВМП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Вид ВМП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Наименование вида ВМП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Модель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Метод лечения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6 строчке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7 строчке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8 строчке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 pitchFamily="18" charset="0"/>
                          <a:ea typeface="FontAwesome"/>
                          <a:cs typeface="FontAwesome"/>
                        </a:rPr>
                        <a:t>Указывается в 9 строчке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9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id="{E481F05F-9553-34A5-4F40-DFDBFCF83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233541"/>
              </p:ext>
            </p:extLst>
          </p:nvPr>
        </p:nvGraphicFramePr>
        <p:xfrm>
          <a:off x="3194050" y="2925763"/>
          <a:ext cx="5905500" cy="1966912"/>
        </p:xfrm>
        <a:graphic>
          <a:graphicData uri="http://schemas.openxmlformats.org/drawingml/2006/table">
            <a:tbl>
              <a:tblPr/>
              <a:tblGrid>
                <a:gridCol w="423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5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N группы ВМП</a:t>
                      </a:r>
                      <a:endParaRPr kumimoji="0" lang="ru-RU" sz="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Наименование вида ВМП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Коды по МКБ -10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Модель пациента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Вид лечения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Метод лечения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Норматив финансовых затрат на единицу объема медицинской помощи</a:t>
                      </a:r>
                      <a:r>
                        <a:rPr kumimoji="0" lang="ru-RU" sz="4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3272C0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  <a:hlinkClick r:id="rId2"/>
                        </a:rPr>
                        <a:t>*</a:t>
                      </a: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, рублей</a:t>
                      </a: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346">
                <a:tc gridSpan="7">
                  <a:txBody>
                    <a:bodyPr/>
                    <a:lstStyle/>
                    <a:p>
                      <a:pPr marL="4762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72F"/>
                          </a:solidFill>
                          <a:effectLst/>
                          <a:latin typeface="Times New Roman"/>
                          <a:ea typeface="Calibri" pitchFamily="34" charset="0"/>
                          <a:cs typeface="Times New Roman"/>
                        </a:rPr>
                        <a:t>Травматология и ортопедия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itchFamily="34" charset="0"/>
                        <a:cs typeface="Times New Roman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2272F"/>
                          </a:solidFill>
                          <a:effectLst/>
                          <a:latin typeface="Times New Roman"/>
                          <a:cs typeface="Times New Roman"/>
                        </a:rPr>
                        <a:t>72</a:t>
                      </a:r>
                      <a:endParaRPr kumimoji="0" lang="ru-RU" dirty="0"/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Эндопротезирование суставов конечностей при выраженных деформациях, дисплазии, анкилозах, неправильно сросшихся и несросшихся переломах области сустава, посттравматических вывихах и подвывихах, остеопорозе и системных заболеваниях, в том числе с использованием компьютерной навигации</a:t>
                      </a: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M10, M15, M17, M19, M95.9</a:t>
                      </a: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деформирующий артроз в сочетании с посттравматическими и послеоперационными деформациями конечности на различном уровне и в различных плоскостях</a:t>
                      </a: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2272F"/>
                          </a:solidFill>
                          <a:effectLst/>
                          <a:latin typeface="Times New Roman" pitchFamily="18" charset="0"/>
                          <a:ea typeface="FontAwesome"/>
                          <a:cs typeface="Times New Roman" pitchFamily="18" charset="0"/>
                        </a:rPr>
                        <a:t>хирургическое лечение</a:t>
                      </a: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имплантация эндопротеза, в том числе под контролем компьютерной навигации, с одновременной реконструкцией биологической оси конечности</a:t>
                      </a: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6209" marB="462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64C55"/>
                          </a:solidFill>
                          <a:effectLst/>
                          <a:latin typeface="Arial" pitchFamily="34" charset="0"/>
                          <a:ea typeface="FontAwesome"/>
                          <a:cs typeface="FontAwesome"/>
                        </a:rPr>
                        <a:t>227315</a:t>
                      </a:r>
                    </a:p>
                  </a:txBody>
                  <a:tcPr marT="46209" marB="462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22272F"/>
                        </a:solidFill>
                        <a:effectLst/>
                        <a:latin typeface="Times New Roman" pitchFamily="18" charset="0"/>
                        <a:ea typeface="FontAwesome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D966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       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FFD966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устранение сложных многоплоскостных деформаций за счет использования </a:t>
                      </a:r>
                      <a:r>
                        <a:rPr kumimoji="0" lang="ru-RU" sz="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чрескостных</a:t>
                      </a: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 аппаратов со свойствами пассивной компьютерной навигации</a:t>
                      </a:r>
                      <a:r>
                        <a:rPr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800" b="1" i="0" u="none" strike="noStrike" cap="none" normalizeH="0" baseline="0">
                        <a:ln>
                          <a:noFill/>
                        </a:ln>
                        <a:solidFill>
                          <a:srgbClr val="FFD966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T="46209" marB="462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>
                        <a:ln>
                          <a:noFill/>
                        </a:ln>
                        <a:solidFill>
                          <a:srgbClr val="22272F"/>
                        </a:solidFill>
                        <a:effectLst/>
                        <a:latin typeface="Times New Roman" pitchFamily="18" charset="0"/>
                        <a:ea typeface="FontAwesome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FontAwesome"/>
                        <a:cs typeface="FontAwesome"/>
                      </a:endParaRPr>
                    </a:p>
                  </a:txBody>
                  <a:tcPr marL="65082" marR="65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FontAwesome"/>
                          <a:cs typeface="FontAwesome"/>
                        </a:rPr>
                        <a:t>имплантация эндопротеза, в том числе под контролем компьютерной навигации, с предварительным удалением аппаратов внешней фиксации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FontAwesome"/>
                        <a:cs typeface="FontAwesome"/>
                      </a:endParaRPr>
                    </a:p>
                  </a:txBody>
                  <a:tcPr marT="46209" marB="462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612" name="Rectangle 1">
            <a:extLst>
              <a:ext uri="{FF2B5EF4-FFF2-40B4-BE49-F238E27FC236}">
                <a16:creationId xmlns:a16="http://schemas.microsoft.com/office/drawing/2014/main" id="{793FB26C-D4D9-103E-7B6B-44C28A8F8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2171700"/>
            <a:ext cx="5905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b="1">
                <a:latin typeface="Garamond" panose="02020404030301010803" pitchFamily="18" charset="0"/>
              </a:rPr>
              <a:t>Раздел II. </a:t>
            </a:r>
            <a:r>
              <a:rPr lang="ru-RU" altLang="ru-RU" sz="700" b="1">
                <a:latin typeface="Garamond" panose="02020404030301010803" pitchFamily="18" charset="0"/>
              </a:rPr>
              <a:t>Перечень видов высокотехнологичной медицинской помощи, не включенных в базовую программу обязательного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медицинского страхования, финансовое обеспечение которых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осуществляется за счет субсидий из бюджета Федерального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фонда обязательного медицинского страхования федеральным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государственным учреждениям и медицинским организациям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частной системы здравоохранения, бюджетных ассигнований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федерального бюджета в целях предоставления субсидий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бюджетам субъектов Российской Федерации на софинансирование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расходов, возникающих при оказании гражданам Российской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Федерации высокотехнологичной медицинской помощи,</a:t>
            </a:r>
            <a:r>
              <a:rPr lang="en-US" altLang="ru-RU" sz="700" b="1">
                <a:latin typeface="Garamond" panose="02020404030301010803" pitchFamily="18" charset="0"/>
              </a:rPr>
              <a:t> </a:t>
            </a:r>
            <a:r>
              <a:rPr lang="ru-RU" altLang="ru-RU" sz="700" b="1">
                <a:latin typeface="Garamond" panose="02020404030301010803" pitchFamily="18" charset="0"/>
              </a:rPr>
              <a:t>и бюджетных ассигнований бюджетов субъектов Российской Федерации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80EDC1B-C533-A0BB-0D2A-223433C4478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233737" y="1593851"/>
            <a:ext cx="2100263" cy="1649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B6F258F6-D06D-0C14-C9C9-33C999ED5364}"/>
              </a:ext>
            </a:extLst>
          </p:cNvPr>
          <p:cNvCxnSpPr/>
          <p:nvPr/>
        </p:nvCxnSpPr>
        <p:spPr>
          <a:xfrm rot="16200000" flipV="1">
            <a:off x="4321969" y="1840706"/>
            <a:ext cx="1714500" cy="1214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0E34DB45-D6B4-085C-4E31-D7952BC1EA19}"/>
              </a:ext>
            </a:extLst>
          </p:cNvPr>
          <p:cNvCxnSpPr/>
          <p:nvPr/>
        </p:nvCxnSpPr>
        <p:spPr>
          <a:xfrm flipV="1">
            <a:off x="3857625" y="1543050"/>
            <a:ext cx="2357438" cy="1890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940CEFD1-3DFA-D91E-F57E-3508CBFC2BF9}"/>
              </a:ext>
            </a:extLst>
          </p:cNvPr>
          <p:cNvCxnSpPr/>
          <p:nvPr/>
        </p:nvCxnSpPr>
        <p:spPr>
          <a:xfrm rot="5400000" flipH="1" flipV="1">
            <a:off x="6903244" y="1883569"/>
            <a:ext cx="2543175" cy="776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660A3353-B293-2602-A569-21894116B28E}"/>
              </a:ext>
            </a:extLst>
          </p:cNvPr>
          <p:cNvCxnSpPr/>
          <p:nvPr/>
        </p:nvCxnSpPr>
        <p:spPr>
          <a:xfrm rot="5400000" flipH="1" flipV="1">
            <a:off x="5586412" y="1700213"/>
            <a:ext cx="2543175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18" name="Прямоугольник 103">
            <a:extLst>
              <a:ext uri="{FF2B5EF4-FFF2-40B4-BE49-F238E27FC236}">
                <a16:creationId xmlns:a16="http://schemas.microsoft.com/office/drawing/2014/main" id="{07F1A29F-FC70-D570-A7AF-058AB867C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088" y="1625600"/>
            <a:ext cx="2979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 b="1">
                <a:latin typeface="Garamond" panose="02020404030301010803" pitchFamily="18" charset="0"/>
                <a:cs typeface="Times New Roman" panose="02020603050405020304" pitchFamily="18" charset="0"/>
              </a:rPr>
              <a:t>Постановление Правительства РФ от 28 декабря 2020 г. N 2299 "О Программе государственных гарантий бесплатного оказания гражданам медицинской помощи на 2021 год и на плановый период 2022 и 2023 годов" (с изменениями и дополнениями)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F42F06-21AB-40AB-894C-8F96F4885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" y="703595"/>
            <a:ext cx="2968200" cy="4208462"/>
          </a:xfrm>
          <a:prstGeom prst="rect">
            <a:avLst/>
          </a:prstGeom>
        </p:spPr>
      </p:pic>
      <p:sp>
        <p:nvSpPr>
          <p:cNvPr id="22620" name="Прямоугольник 1">
            <a:extLst>
              <a:ext uri="{FF2B5EF4-FFF2-40B4-BE49-F238E27FC236}">
                <a16:creationId xmlns:a16="http://schemas.microsoft.com/office/drawing/2014/main" id="{C168AD63-B2AD-790C-97DC-E88DBE0C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498600"/>
            <a:ext cx="246063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/>
              <a:t>1</a:t>
            </a:r>
          </a:p>
        </p:txBody>
      </p:sp>
      <p:sp>
        <p:nvSpPr>
          <p:cNvPr id="22621" name="Прямоугольник 6">
            <a:extLst>
              <a:ext uri="{FF2B5EF4-FFF2-40B4-BE49-F238E27FC236}">
                <a16:creationId xmlns:a16="http://schemas.microsoft.com/office/drawing/2014/main" id="{78BD497F-8460-5306-7ADB-AC5D6B84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2006600"/>
            <a:ext cx="36512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ru-RU" altLang="ru-RU" sz="7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622" name="Прямоугольник 7">
            <a:extLst>
              <a:ext uri="{FF2B5EF4-FFF2-40B4-BE49-F238E27FC236}">
                <a16:creationId xmlns:a16="http://schemas.microsoft.com/office/drawing/2014/main" id="{F582BD41-9D82-D730-8811-2E9C6D1DD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2114550"/>
            <a:ext cx="3206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500"/>
              <a:t>6</a:t>
            </a:r>
          </a:p>
          <a:p>
            <a:pPr eaLnBrk="1" hangingPunct="1"/>
            <a:endParaRPr lang="ru-RU" altLang="ru-RU" sz="200"/>
          </a:p>
          <a:p>
            <a:pPr eaLnBrk="1" hangingPunct="1"/>
            <a:endParaRPr lang="ru-RU" altLang="ru-RU" sz="200"/>
          </a:p>
          <a:p>
            <a:pPr eaLnBrk="1" hangingPunct="1"/>
            <a:r>
              <a:rPr lang="ru-RU" altLang="ru-RU" sz="500"/>
              <a:t>7</a:t>
            </a:r>
          </a:p>
          <a:p>
            <a:pPr eaLnBrk="1" hangingPunct="1"/>
            <a:endParaRPr lang="ru-RU" altLang="ru-RU" sz="100"/>
          </a:p>
          <a:p>
            <a:pPr eaLnBrk="1" hangingPunct="1"/>
            <a:r>
              <a:rPr lang="ru-RU" altLang="ru-RU" sz="500"/>
              <a:t>8</a:t>
            </a:r>
          </a:p>
          <a:p>
            <a:pPr eaLnBrk="1" hangingPunct="1"/>
            <a:endParaRPr lang="ru-RU" altLang="ru-RU" sz="200"/>
          </a:p>
          <a:p>
            <a:pPr eaLnBrk="1" hangingPunct="1"/>
            <a:r>
              <a:rPr lang="ru-RU" altLang="ru-RU" sz="500"/>
              <a:t>9</a:t>
            </a:r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  <a:p>
            <a:pPr eaLnBrk="1" hangingPunct="1"/>
            <a:endParaRPr lang="ru-RU" altLang="ru-RU" sz="500"/>
          </a:p>
        </p:txBody>
      </p:sp>
      <p:sp>
        <p:nvSpPr>
          <p:cNvPr id="22623" name="Прямоугольник 35">
            <a:extLst>
              <a:ext uri="{FF2B5EF4-FFF2-40B4-BE49-F238E27FC236}">
                <a16:creationId xmlns:a16="http://schemas.microsoft.com/office/drawing/2014/main" id="{325427C2-7272-0B7D-A9BC-A653C4588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8" y="58738"/>
            <a:ext cx="2357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latin typeface="Garamond"/>
              </a:rPr>
              <a:t>16.00.72.002</a:t>
            </a:r>
            <a:endParaRPr lang="ru-RU" altLang="ru-RU" sz="24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430C51F4-E0D5-5D7C-F9DD-C5AB33C5A000}"/>
              </a:ext>
            </a:extLst>
          </p:cNvPr>
          <p:cNvCxnSpPr>
            <a:cxnSpLocks/>
          </p:cNvCxnSpPr>
          <p:nvPr/>
        </p:nvCxnSpPr>
        <p:spPr>
          <a:xfrm rot="5400000">
            <a:off x="4887913" y="1835150"/>
            <a:ext cx="2868612" cy="71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98A6BB15-CAEE-8C1F-7DBE-D1B642102A4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29000" y="436563"/>
            <a:ext cx="3617913" cy="2998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88A7A167-136C-7E5F-5402-19998F2899D2}"/>
              </a:ext>
            </a:extLst>
          </p:cNvPr>
          <p:cNvCxnSpPr>
            <a:cxnSpLocks/>
          </p:cNvCxnSpPr>
          <p:nvPr/>
        </p:nvCxnSpPr>
        <p:spPr>
          <a:xfrm rot="5400000">
            <a:off x="4514057" y="484981"/>
            <a:ext cx="3116262" cy="3000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631" name="Прямоугольник 4">
            <a:extLst>
              <a:ext uri="{FF2B5EF4-FFF2-40B4-BE49-F238E27FC236}">
                <a16:creationId xmlns:a16="http://schemas.microsoft.com/office/drawing/2014/main" id="{3390AB12-822A-E2BE-B5A8-28D1A4AF2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1590675"/>
            <a:ext cx="301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500"/>
              <a:t>2</a:t>
            </a:r>
            <a:br>
              <a:rPr lang="ru-RU" altLang="ru-RU" sz="500"/>
            </a:br>
            <a:r>
              <a:rPr lang="ru-RU" altLang="ru-RU" sz="500"/>
              <a:t>3</a:t>
            </a:r>
            <a:br>
              <a:rPr lang="ru-RU" altLang="ru-RU" sz="500"/>
            </a:br>
            <a:r>
              <a:rPr lang="ru-RU" altLang="ru-RU" sz="500"/>
              <a:t>4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5BF9B7F-1CB1-5B5F-D2D7-CA2B80FE5B5C}"/>
              </a:ext>
            </a:extLst>
          </p:cNvPr>
          <p:cNvCxnSpPr>
            <a:cxnSpLocks/>
          </p:cNvCxnSpPr>
          <p:nvPr/>
        </p:nvCxnSpPr>
        <p:spPr>
          <a:xfrm flipH="1">
            <a:off x="1872276" y="1573213"/>
            <a:ext cx="1429724" cy="601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id="{1726F64E-5C7D-8CC5-7D86-3E3ABB76E8E1}"/>
              </a:ext>
            </a:extLst>
          </p:cNvPr>
          <p:cNvCxnSpPr>
            <a:cxnSpLocks/>
          </p:cNvCxnSpPr>
          <p:nvPr/>
        </p:nvCxnSpPr>
        <p:spPr>
          <a:xfrm flipH="1">
            <a:off x="823913" y="1543050"/>
            <a:ext cx="3390902" cy="7373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890E5452-4B98-644B-9C44-DFC7D916C1FF}"/>
              </a:ext>
            </a:extLst>
          </p:cNvPr>
          <p:cNvCxnSpPr>
            <a:cxnSpLocks/>
          </p:cNvCxnSpPr>
          <p:nvPr/>
        </p:nvCxnSpPr>
        <p:spPr>
          <a:xfrm flipH="1">
            <a:off x="1086644" y="1495425"/>
            <a:ext cx="4021931" cy="957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91E73399-3038-D270-625A-386E9A223140}"/>
              </a:ext>
            </a:extLst>
          </p:cNvPr>
          <p:cNvCxnSpPr>
            <a:cxnSpLocks/>
          </p:cNvCxnSpPr>
          <p:nvPr/>
        </p:nvCxnSpPr>
        <p:spPr>
          <a:xfrm flipH="1">
            <a:off x="1094582" y="1555750"/>
            <a:ext cx="4976018" cy="958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CE3AC31-2AF5-42D8-B182-B8E8A9714B07}"/>
              </a:ext>
            </a:extLst>
          </p:cNvPr>
          <p:cNvSpPr/>
          <p:nvPr/>
        </p:nvSpPr>
        <p:spPr>
          <a:xfrm>
            <a:off x="6385647" y="487763"/>
            <a:ext cx="1508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800" b="1" dirty="0">
                <a:latin typeface="Garamond" panose="02020404030301010803" pitchFamily="18" charset="0"/>
              </a:rPr>
              <a:t>Код ВМП</a:t>
            </a:r>
          </a:p>
        </p:txBody>
      </p:sp>
      <p:sp>
        <p:nvSpPr>
          <p:cNvPr id="36" name="Правая фигурная скобка 35">
            <a:extLst>
              <a:ext uri="{FF2B5EF4-FFF2-40B4-BE49-F238E27FC236}">
                <a16:creationId xmlns:a16="http://schemas.microsoft.com/office/drawing/2014/main" id="{881687D7-0A76-420E-9B35-6A9E845756BD}"/>
              </a:ext>
            </a:extLst>
          </p:cNvPr>
          <p:cNvSpPr/>
          <p:nvPr/>
        </p:nvSpPr>
        <p:spPr>
          <a:xfrm rot="5400000">
            <a:off x="6926398" y="-338117"/>
            <a:ext cx="246064" cy="1525860"/>
          </a:xfrm>
          <a:prstGeom prst="rightBrace">
            <a:avLst>
              <a:gd name="adj1" fmla="val 8333"/>
              <a:gd name="adj2" fmla="val 50072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5C3A204B-8BF1-C317-3632-1A723CB67028}"/>
              </a:ext>
            </a:extLst>
          </p:cNvPr>
          <p:cNvSpPr/>
          <p:nvPr/>
        </p:nvSpPr>
        <p:spPr>
          <a:xfrm rot="16200000" flipV="1">
            <a:off x="247650" y="-247650"/>
            <a:ext cx="5143500" cy="5638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43" name="Slide Number Placeholder 21">
            <a:extLst>
              <a:ext uri="{FF2B5EF4-FFF2-40B4-BE49-F238E27FC236}">
                <a16:creationId xmlns:a16="http://schemas.microsoft.com/office/drawing/2014/main" id="{8D026D34-41F8-DC6F-DB1B-B7819AC609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63000" y="152400"/>
            <a:ext cx="3810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9D748784-58CA-4874-87DE-FF7938B11C38}" type="slidenum">
              <a:rPr lang="en-US" altLang="ru-RU" sz="900">
                <a:solidFill>
                  <a:schemeClr val="bg1"/>
                </a:solidFill>
              </a:rPr>
              <a:pPr/>
              <a:t>2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10244" name="Заголовок 4">
            <a:extLst>
              <a:ext uri="{FF2B5EF4-FFF2-40B4-BE49-F238E27FC236}">
                <a16:creationId xmlns:a16="http://schemas.microsoft.com/office/drawing/2014/main" id="{74006F75-71F6-5B93-7140-0A26D4ECFDF3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862557-C359-8D4E-5935-7628805ADF5B}"/>
              </a:ext>
            </a:extLst>
          </p:cNvPr>
          <p:cNvSpPr/>
          <p:nvPr/>
        </p:nvSpPr>
        <p:spPr>
          <a:xfrm>
            <a:off x="1187450" y="877888"/>
            <a:ext cx="7745413" cy="355123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0" name="TextBox 2">
            <a:extLst>
              <a:ext uri="{FF2B5EF4-FFF2-40B4-BE49-F238E27FC236}">
                <a16:creationId xmlns:a16="http://schemas.microsoft.com/office/drawing/2014/main" id="{9AADF770-0705-484E-A66D-F1C0703C0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964" y="788988"/>
            <a:ext cx="771525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ru-RU" sz="1000" dirty="0">
              <a:latin typeface="Garamond" pitchFamily="18" charset="0"/>
            </a:endParaRP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endParaRPr lang="ru-RU" sz="1000" dirty="0">
              <a:latin typeface="Garamond" pitchFamily="18" charset="0"/>
            </a:endParaRP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Рекомендации для МО по вопросам оформления и подачи документов на ВМП………………………………………..6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Оформление талона для оказания высокотехнологичной медицинской помощи …….……………………………..…..9 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/>
              </a:rPr>
              <a:t>7 шагов для получения высокотехнологичной медицинской помощи……………………………........................….….....12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/>
              </a:rPr>
              <a:t>Перечень документов, необходимых для оформления талона на ВМП взрослому населению….......………………..…..13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/>
              </a:rPr>
              <a:t>Перечень документов, необходимых для оформления талона на ВМП детскому населению….......……………………..14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Профили заболеваний, для которых необходимо предоставление обследований при подаче </a:t>
            </a:r>
            <a:r>
              <a:rPr lang="ru-RU" sz="1000" dirty="0">
                <a:latin typeface="Garamond"/>
              </a:rPr>
              <a:t>документов в                                                          организационно-методический отдел по оказанию ВМП….........................................................................................................15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Рекомендации по оформлению направления………………………………………………………………………...........16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Группы заболеваний для оформления документов на оказание ВМП ……………………………………………….......20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Неверно оформленные направления……………………………………………………………………………………....21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Оформление выписки из медицинской документации для направления на предоставление ВМП………………..........18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Неверно оформленные выписки…………………………………………………………………………………………...25</a:t>
            </a:r>
          </a:p>
          <a:p>
            <a:pPr marL="457200" indent="-457200" eaLnBrk="1" hangingPunct="1">
              <a:buFont typeface="Arial" pitchFamily="34" charset="0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Заключение специалиста-эксперта…………………………………………………………………………………………29</a:t>
            </a:r>
            <a:endParaRPr lang="ru-RU" sz="1000" dirty="0">
              <a:latin typeface="Garamond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Оформление заявлений на оказание ВМП……………………………………………………………………………........30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 pitchFamily="18" charset="0"/>
              </a:rPr>
              <a:t>Неверно оформленные заявления………………………………………………………………………………………….32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en-US" sz="1000" dirty="0">
                <a:latin typeface="Garamond" pitchFamily="18" charset="0"/>
              </a:rPr>
              <a:t>Отслеживание статуса талона на ВМП с использованием сведений сайта </a:t>
            </a:r>
            <a:r>
              <a:rPr lang="en-US" sz="1000" dirty="0">
                <a:latin typeface="Garamond" pitchFamily="18" charset="0"/>
              </a:rPr>
              <a:t>talon.rosminzdrav.ru</a:t>
            </a:r>
            <a:r>
              <a:rPr lang="ru-RU" sz="1000" dirty="0">
                <a:latin typeface="Garamond" pitchFamily="18" charset="0"/>
              </a:rPr>
              <a:t>…………………………35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altLang="en-US" sz="1000" dirty="0">
                <a:latin typeface="Garamond" panose="02020404030301010803" pitchFamily="18" charset="0"/>
              </a:rPr>
              <a:t>Поиск медицинской организации по виду ВМП с использованием сведений сайта </a:t>
            </a:r>
            <a:r>
              <a:rPr lang="en-US" sz="1000" dirty="0">
                <a:latin typeface="Garamond" pitchFamily="18" charset="0"/>
              </a:rPr>
              <a:t>talon.rosminzdrav.ru</a:t>
            </a:r>
            <a:r>
              <a:rPr lang="ru-RU" sz="1000" dirty="0">
                <a:latin typeface="Garamond" pitchFamily="18" charset="0"/>
              </a:rPr>
              <a:t>………………39</a:t>
            </a:r>
            <a:endParaRPr lang="ru-RU" altLang="en-US" sz="1000" dirty="0">
              <a:latin typeface="Garamond" pitchFamily="18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/>
              </a:rPr>
              <a:t>Оформление талона №2 на бесплатный проезд………………………………………………………........…………       .47</a:t>
            </a:r>
            <a:endParaRPr lang="ru-RU" sz="1000" dirty="0">
              <a:latin typeface="Garamond" pitchFamily="18" charset="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/>
              </a:rPr>
              <a:t>Статистические данные по обращениям граждан………………………..……………………………..................................48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/>
              </a:rPr>
              <a:t> Способы передачи документов на оказание ВМП………………………………………….………………………..…....49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ru-RU" sz="1000" dirty="0">
                <a:latin typeface="Garamond"/>
              </a:rPr>
              <a:t>Контактная информация ………………………. . . . . ……........……………………………………………........................50</a:t>
            </a:r>
          </a:p>
        </p:txBody>
      </p:sp>
      <p:sp>
        <p:nvSpPr>
          <p:cNvPr id="10247" name="Заголовок 8">
            <a:extLst>
              <a:ext uri="{FF2B5EF4-FFF2-40B4-BE49-F238E27FC236}">
                <a16:creationId xmlns:a16="http://schemas.microsoft.com/office/drawing/2014/main" id="{BE41892F-5BEB-C888-025C-1851F139DF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71550" y="427038"/>
            <a:ext cx="5638800" cy="354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ru-RU" altLang="ru-RU" sz="2400" dirty="0">
                <a:solidFill>
                  <a:schemeClr val="bg1"/>
                </a:solidFill>
                <a:latin typeface="Garamond" panose="02020404030301010803" pitchFamily="18" charset="0"/>
              </a:rPr>
              <a:t>Содержание</a:t>
            </a:r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DCC607-9944-F422-2379-C697235707A0}"/>
              </a:ext>
            </a:extLst>
          </p:cNvPr>
          <p:cNvSpPr/>
          <p:nvPr/>
        </p:nvSpPr>
        <p:spPr>
          <a:xfrm>
            <a:off x="0" y="14288"/>
            <a:ext cx="9144000" cy="5207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9209F1F-0921-A44A-F83D-DD3826C6B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409508"/>
              </p:ext>
            </p:extLst>
          </p:nvPr>
        </p:nvGraphicFramePr>
        <p:xfrm>
          <a:off x="239888" y="529166"/>
          <a:ext cx="2498683" cy="4618969"/>
        </p:xfrm>
        <a:graphic>
          <a:graphicData uri="http://schemas.openxmlformats.org/drawingml/2006/table">
            <a:tbl>
              <a:tblPr/>
              <a:tblGrid>
                <a:gridCol w="1061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4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Профиль заболевания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2023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2024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акушерство и гинекология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гематология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дерматовенерология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358">
                <a:tc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+mn-cs"/>
                        </a:rPr>
                        <a:t>детская хирургия в период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+mn-cs"/>
                        </a:rPr>
                        <a:t> </a:t>
                      </a: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+mn-cs"/>
                        </a:rPr>
                        <a:t> новорожденности</a:t>
                      </a:r>
                      <a:endParaRPr kumimoji="0" lang="ru-RU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+mn-cs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4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комбустиология</a:t>
                      </a:r>
                      <a:endParaRPr kumimoji="0" lang="ru-RU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46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невралгия (</a:t>
                      </a:r>
                      <a:r>
                        <a:rPr kumimoji="0" lang="ru-RU" sz="70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нейрореабилитация</a:t>
                      </a: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)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4" marR="5794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10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4" marR="5794" marT="579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10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4" marR="5794" marT="579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47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неврология</a:t>
                      </a: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4725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нейрохирургия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12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12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13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13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14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16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16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17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17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4725">
                <a:tc rowSpan="2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онкология</a:t>
                      </a: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19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24,25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29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6" marR="5786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D51EC80-FED7-DBA2-301D-F0C934A1C5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336878"/>
              </p:ext>
            </p:extLst>
          </p:nvPr>
        </p:nvGraphicFramePr>
        <p:xfrm>
          <a:off x="5411611" y="536222"/>
          <a:ext cx="2022364" cy="3892897"/>
        </p:xfrm>
        <a:graphic>
          <a:graphicData uri="http://schemas.openxmlformats.org/drawingml/2006/table">
            <a:tbl>
              <a:tblPr/>
              <a:tblGrid>
                <a:gridCol w="88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9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Профиль заболевания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2022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2023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90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травматология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73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69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70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75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71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76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72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77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73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78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74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79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75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80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76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81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77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890">
                <a:tc rowSpan="3"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трансплантация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82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78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83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79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80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2890">
                <a:tc rowSpan="6"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урология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85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81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86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82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87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83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88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84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89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85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86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289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хирургия</a:t>
                      </a: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90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87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91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88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92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89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2890">
                <a:tc rowSpan="2"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челюстно-лицевая хирургия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93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90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91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289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эндокринология</a:t>
                      </a:r>
                    </a:p>
                  </a:txBody>
                  <a:tcPr marL="5795" marR="5795" marT="579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95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92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96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93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97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94</a:t>
                      </a: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289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95" marR="5795" marT="5795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95" marR="5795" marT="579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23888" name="TextBox 7">
            <a:extLst>
              <a:ext uri="{FF2B5EF4-FFF2-40B4-BE49-F238E27FC236}">
                <a16:creationId xmlns:a16="http://schemas.microsoft.com/office/drawing/2014/main" id="{901A3071-B8C7-DD24-17D5-CF5C69F66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28588"/>
            <a:ext cx="7993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chemeClr val="bg2"/>
                </a:solidFill>
              </a:rPr>
              <a:t>Группы заболеваний для оформления документов на оказание ВМП </a:t>
            </a:r>
          </a:p>
        </p:txBody>
      </p:sp>
      <p:sp>
        <p:nvSpPr>
          <p:cNvPr id="9" name="Sev01">
            <a:extLst>
              <a:ext uri="{FF2B5EF4-FFF2-40B4-BE49-F238E27FC236}">
                <a16:creationId xmlns:a16="http://schemas.microsoft.com/office/drawing/2014/main" id="{2A1CE298-FE11-FDDE-19D7-202813A4530D}"/>
              </a:ext>
            </a:extLst>
          </p:cNvPr>
          <p:cNvSpPr>
            <a:spLocks noChangeAspect="1"/>
          </p:cNvSpPr>
          <p:nvPr/>
        </p:nvSpPr>
        <p:spPr>
          <a:xfrm>
            <a:off x="7488238" y="1651000"/>
            <a:ext cx="1601787" cy="15843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>
                <a:solidFill>
                  <a:srgbClr val="2AC2AC"/>
                </a:solidFill>
                <a:latin typeface="Garamond" pitchFamily="18" charset="0"/>
                <a:ea typeface="FontAwesome"/>
              </a:rPr>
              <a:t>Группы в документах заполняются </a:t>
            </a:r>
            <a:r>
              <a:rPr lang="ru-RU" sz="1200" b="1" u="sng">
                <a:solidFill>
                  <a:srgbClr val="2AC2AC"/>
                </a:solidFill>
                <a:latin typeface="Garamond" pitchFamily="18" charset="0"/>
                <a:ea typeface="FontAwesome"/>
              </a:rPr>
              <a:t>согласно перечню на текущий год!</a:t>
            </a:r>
            <a:endParaRPr lang="en-US" sz="1200" b="1" u="sng">
              <a:solidFill>
                <a:srgbClr val="2AC2AC"/>
              </a:solidFill>
              <a:latin typeface="Garamond" pitchFamily="18" charset="0"/>
              <a:ea typeface="FontAwesome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C3B52AF-59F3-A772-D12E-50D0205011F7}"/>
              </a:ext>
            </a:extLst>
          </p:cNvPr>
          <p:cNvCxnSpPr>
            <a:cxnSpLocks/>
          </p:cNvCxnSpPr>
          <p:nvPr/>
        </p:nvCxnSpPr>
        <p:spPr>
          <a:xfrm flipH="1" flipV="1">
            <a:off x="7334074" y="750006"/>
            <a:ext cx="730426" cy="885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74E727-425D-982D-529D-4914654C1FA0}"/>
              </a:ext>
            </a:extLst>
          </p:cNvPr>
          <p:cNvSpPr/>
          <p:nvPr/>
        </p:nvSpPr>
        <p:spPr>
          <a:xfrm>
            <a:off x="7483475" y="3333750"/>
            <a:ext cx="1603375" cy="17795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Постановление </a:t>
            </a:r>
            <a:r>
              <a:rPr lang="ru-RU" sz="10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Правительства РФ от 28 декабря 2023 г. N 2353 "О Программе государственных гарантий бесплатного оказания гражданам медицинской помощи на 2023 год и на плановый период 2024 и 2025 годов"</a:t>
            </a:r>
            <a:endParaRPr lang="ru-RU" sz="1000" dirty="0">
              <a:solidFill>
                <a:srgbClr val="FFFFFF"/>
              </a:solidFill>
              <a:ea typeface="FontAwesome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2867B38-1826-57C5-B635-CED8EEB80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979484"/>
              </p:ext>
            </p:extLst>
          </p:nvPr>
        </p:nvGraphicFramePr>
        <p:xfrm>
          <a:off x="2857500" y="508000"/>
          <a:ext cx="2437719" cy="4550395"/>
        </p:xfrm>
        <a:graphic>
          <a:graphicData uri="http://schemas.openxmlformats.org/drawingml/2006/table">
            <a:tbl>
              <a:tblPr/>
              <a:tblGrid>
                <a:gridCol w="103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04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Профиль заболевания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2023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Группы на 2024 год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610">
                <a:tc rowSpan="2"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оториноларингология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39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38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40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39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123610">
                <a:tc rowSpan="6">
                  <a:txBody>
                    <a:bodyPr/>
                    <a:lstStyle/>
                    <a:p>
                      <a:pPr marL="0" marR="0" lvl="0" indent="0" algn="ctr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офтальмология</a:t>
                      </a:r>
                      <a:r>
                        <a:rPr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 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41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40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42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41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43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42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4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5"/>
                  </a:ext>
                </a:extLst>
              </a:tr>
              <a:tr h="12361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педиатрия</a:t>
                      </a: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7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8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49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2"/>
                  </a:ext>
                </a:extLst>
              </a:tr>
              <a:tr h="123610">
                <a:tc rowSpan="1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сердечно-сосудистая хирургия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54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53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3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55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4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56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55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5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57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56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6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58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57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59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8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9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59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0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60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2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61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3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4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66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63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5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67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6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64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7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69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65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"/>
                  </a:ext>
                </a:extLst>
              </a:tr>
              <a:tr h="12361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торакальная хирургия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70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66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0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71</a:t>
                      </a:r>
                      <a:endParaRPr kumimoji="0" 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67</a:t>
                      </a:r>
                      <a:endParaRPr kumimoji="0" 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/>
                        <a:ea typeface="FontAwesome"/>
                        <a:cs typeface="FontAwesome"/>
                      </a:endParaRP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1"/>
                  </a:ext>
                </a:extLst>
              </a:tr>
              <a:tr h="123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72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/>
                          <a:ea typeface="FontAwesome"/>
                          <a:cs typeface="FontAwesome"/>
                        </a:rPr>
                        <a:t>68</a:t>
                      </a:r>
                    </a:p>
                  </a:txBody>
                  <a:tcPr marL="5785" marR="5785" marT="5786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C2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"/>
                  </a:ext>
                </a:extLst>
              </a:tr>
            </a:tbl>
          </a:graphicData>
        </a:graphic>
      </p:graphicFrame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B9F9750-FCD1-FBB9-748B-7F93322AB79F}"/>
              </a:ext>
            </a:extLst>
          </p:cNvPr>
          <p:cNvCxnSpPr>
            <a:cxnSpLocks/>
          </p:cNvCxnSpPr>
          <p:nvPr/>
        </p:nvCxnSpPr>
        <p:spPr>
          <a:xfrm flipH="1" flipV="1">
            <a:off x="4783666" y="684037"/>
            <a:ext cx="2704572" cy="1600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C29329A-163B-448A-DD96-AF139F3BB1D3}"/>
              </a:ext>
            </a:extLst>
          </p:cNvPr>
          <p:cNvCxnSpPr>
            <a:cxnSpLocks/>
          </p:cNvCxnSpPr>
          <p:nvPr/>
        </p:nvCxnSpPr>
        <p:spPr>
          <a:xfrm flipH="1" flipV="1">
            <a:off x="2483555" y="662871"/>
            <a:ext cx="5399793" cy="2475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3B2BB570-1C42-8732-A779-26028B15FDAC}"/>
              </a:ext>
            </a:extLst>
          </p:cNvPr>
          <p:cNvSpPr/>
          <p:nvPr/>
        </p:nvSpPr>
        <p:spPr>
          <a:xfrm rot="16200000" flipV="1">
            <a:off x="1906588" y="-1909763"/>
            <a:ext cx="5143500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9" name="Slide Number Placeholder 21">
            <a:extLst>
              <a:ext uri="{FF2B5EF4-FFF2-40B4-BE49-F238E27FC236}">
                <a16:creationId xmlns:a16="http://schemas.microsoft.com/office/drawing/2014/main" id="{6C7ADC6E-0EC2-7E6B-27A4-5347FEF7CB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CEF75018-6075-40A4-968D-3F84FABB79D5}" type="slidenum">
              <a:rPr lang="en-US" altLang="ru-RU" sz="900">
                <a:solidFill>
                  <a:schemeClr val="bg1"/>
                </a:solidFill>
              </a:rPr>
              <a:pPr/>
              <a:t>21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02AC6CB-5CC9-06F1-4FBC-83AD6900C8D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67A5847B-CA0E-F599-0632-0FD873823790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2FDF74F-84F8-6ECC-DDA6-BB0B26252A3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0FA4CD6-BD16-C3BB-3CCE-74F7459D1EA9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805E10-B494-4325-CBF4-08CF34F194AB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670F8361-AEE6-54FA-4C06-65CA24164808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E411C04-3781-0F2A-04A3-86E7F9D339DA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F1B44D-AB89-90F0-3B2A-F14954EFC068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364960A-ADD2-C93B-7D75-27AF0296B5F7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97EEC21-9F90-C72C-5670-C9FD49D5E56A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01EB9FA-01E6-383B-39B2-9CF5DD4E951B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E6AAA7C-FA1C-0868-FDCC-51645F713330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F999564-B8F5-3D26-530D-6A41D034CABC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4808B5A-2E8E-3887-5ED1-441064E8C976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FA5AABD-9ECD-B238-FF67-3DB079EB3DD5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2B20644-7853-4DEC-7AB6-5BFBB954E83A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6302D3A-F4BC-9FB3-E33E-8956C5E1772A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2E072F8-BB15-37F8-DD7C-5EE68CB81672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58A5BF0-C666-0292-76EA-5245090E029A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DCA5D5E0-367B-A0A1-952F-BA468FFDFE22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B79EDD7-2E8F-E79D-BDBD-06468176E692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71EA91C-9C6E-1CA8-0D59-ED81AD53A1B8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F7DDC498-9FC9-1B61-545C-3A2B2FDF235B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2F7AD20-FA43-E94E-BBEC-B96E2BF17D07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7CB7E3-BAB2-8055-2A54-6A6A1422473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31274E58-A9BA-18F9-2202-26CFD2D7A71C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E6EBA823-7545-02AA-1CFE-12B99FB241C5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BDDFDE3-4916-A751-6A14-E308B075D19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CCA47C7-FC95-427E-6368-100200509E98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DF5CB785-0E8C-70DB-4D23-43047A101A70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C78101-3D36-B92D-A1FE-3396AEDA0236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E150641-8E77-3F10-38E7-24F1D5D08915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20BCC2-B753-08DC-90B6-48CA7BD4E881}"/>
              </a:ext>
            </a:extLst>
          </p:cNvPr>
          <p:cNvSpPr/>
          <p:nvPr/>
        </p:nvSpPr>
        <p:spPr>
          <a:xfrm>
            <a:off x="2095141" y="-37824"/>
            <a:ext cx="4791844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направления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8D279EBC-04B1-ECB7-7FD8-37D89A17243A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2800B9FF-030A-E3A7-91F8-7ADB7240E3FB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1D6517-187A-46F2-C9EC-294BE207BA68}"/>
              </a:ext>
            </a:extLst>
          </p:cNvPr>
          <p:cNvSpPr/>
          <p:nvPr/>
        </p:nvSpPr>
        <p:spPr>
          <a:xfrm>
            <a:off x="4586288" y="460375"/>
            <a:ext cx="4438650" cy="46847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9DD03B53-6E11-F3AB-F279-A3326DDD95A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2E86D-3CCF-63B3-FD2A-88D218E8671C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EB4BF2A-8DCD-DACD-FCBD-223722A16BF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: скругленные противолежащие углы 19">
            <a:extLst>
              <a:ext uri="{FF2B5EF4-FFF2-40B4-BE49-F238E27FC236}">
                <a16:creationId xmlns:a16="http://schemas.microsoft.com/office/drawing/2014/main" id="{6CB0953E-6D93-635E-39C8-20BA7EB070B1}"/>
              </a:ext>
            </a:extLst>
          </p:cNvPr>
          <p:cNvSpPr/>
          <p:nvPr/>
        </p:nvSpPr>
        <p:spPr>
          <a:xfrm>
            <a:off x="7583488" y="2392363"/>
            <a:ext cx="1574800" cy="75565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>
                <a:solidFill>
                  <a:srgbClr val="262626"/>
                </a:solidFill>
                <a:latin typeface="Garamond" pitchFamily="18" charset="0"/>
                <a:ea typeface="FontAwesome"/>
              </a:rPr>
              <a:t>ГКУЗ «ЦКДМО» </a:t>
            </a:r>
            <a:r>
              <a:rPr lang="ru-RU" sz="1000" u="sng">
                <a:solidFill>
                  <a:srgbClr val="262626"/>
                </a:solidFill>
                <a:latin typeface="Garamond" pitchFamily="18" charset="0"/>
                <a:ea typeface="FontAwesome"/>
              </a:rPr>
              <a:t>не является медицинской организацией!</a:t>
            </a:r>
          </a:p>
        </p:txBody>
      </p:sp>
      <p:pic>
        <p:nvPicPr>
          <p:cNvPr id="53" name="Рисунок 52" descr="неправильное направление1.png">
            <a:extLst>
              <a:ext uri="{FF2B5EF4-FFF2-40B4-BE49-F238E27FC236}">
                <a16:creationId xmlns:a16="http://schemas.microsoft.com/office/drawing/2014/main" id="{719DBEFF-A3B4-62F2-F73E-C5975ED9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41325"/>
            <a:ext cx="3028950" cy="437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DB0D6373-9DAE-6219-7D48-D6B865FBC390}"/>
              </a:ext>
            </a:extLst>
          </p:cNvPr>
          <p:cNvSpPr/>
          <p:nvPr/>
        </p:nvSpPr>
        <p:spPr>
          <a:xfrm>
            <a:off x="3095625" y="1781456"/>
            <a:ext cx="1262063" cy="1218919"/>
          </a:xfrm>
          <a:prstGeom prst="wedgeRectCallout">
            <a:avLst>
              <a:gd name="adj1" fmla="val -113275"/>
              <a:gd name="adj2" fmla="val 2783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Группа не соответствует территориальной программе на 2024 год! </a:t>
            </a:r>
          </a:p>
          <a:p>
            <a:pPr algn="ctr" eaLnBrk="1" hangingPunct="1">
              <a:defRPr/>
            </a:pPr>
            <a:r>
              <a:rPr lang="ru-RU" sz="8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51 группа была в 2019 году</a:t>
            </a:r>
          </a:p>
        </p:txBody>
      </p:sp>
      <p:sp>
        <p:nvSpPr>
          <p:cNvPr id="58" name="Облачко с текстом: прямоугольное 57">
            <a:extLst>
              <a:ext uri="{FF2B5EF4-FFF2-40B4-BE49-F238E27FC236}">
                <a16:creationId xmlns:a16="http://schemas.microsoft.com/office/drawing/2014/main" id="{5E65C565-0A4B-F78D-9F5E-C993FFA9A262}"/>
              </a:ext>
            </a:extLst>
          </p:cNvPr>
          <p:cNvSpPr/>
          <p:nvPr/>
        </p:nvSpPr>
        <p:spPr>
          <a:xfrm>
            <a:off x="3086100" y="3319463"/>
            <a:ext cx="1285875" cy="755650"/>
          </a:xfrm>
          <a:prstGeom prst="wedgeRectCallout">
            <a:avLst>
              <a:gd name="adj1" fmla="val -157752"/>
              <a:gd name="adj2" fmla="val -8519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 наименования  Федерального центра, куда направляется пациент</a:t>
            </a:r>
          </a:p>
        </p:txBody>
      </p:sp>
      <p:pic>
        <p:nvPicPr>
          <p:cNvPr id="54" name="Рисунок 53" descr="неправильное направление2.png">
            <a:extLst>
              <a:ext uri="{FF2B5EF4-FFF2-40B4-BE49-F238E27FC236}">
                <a16:creationId xmlns:a16="http://schemas.microsoft.com/office/drawing/2014/main" id="{148FE808-9736-6178-180E-F52B2CC7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75" y="447675"/>
            <a:ext cx="3028950" cy="430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Прямоугольник: скругленные противолежащие углы 68">
            <a:extLst>
              <a:ext uri="{FF2B5EF4-FFF2-40B4-BE49-F238E27FC236}">
                <a16:creationId xmlns:a16="http://schemas.microsoft.com/office/drawing/2014/main" id="{47E88AAD-05E8-5481-4C39-53ACBDEB5752}"/>
              </a:ext>
            </a:extLst>
          </p:cNvPr>
          <p:cNvSpPr/>
          <p:nvPr/>
        </p:nvSpPr>
        <p:spPr>
          <a:xfrm>
            <a:off x="5703888" y="4252913"/>
            <a:ext cx="1574800" cy="75565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Не должно быть несколько кодов по МКБ-10, </a:t>
            </a:r>
            <a:r>
              <a:rPr lang="ru-RU" sz="1000" b="1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всегда только ОДИН диагноз</a:t>
            </a:r>
            <a:endParaRPr lang="ru-RU" sz="1000" u="sng" dirty="0">
              <a:solidFill>
                <a:srgbClr val="262626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4" name="Прямоугольник: скругленные противолежащие углы 23">
            <a:extLst>
              <a:ext uri="{FF2B5EF4-FFF2-40B4-BE49-F238E27FC236}">
                <a16:creationId xmlns:a16="http://schemas.microsoft.com/office/drawing/2014/main" id="{E60C729E-10BB-36A5-8CD5-4D541336FC4A}"/>
              </a:ext>
            </a:extLst>
          </p:cNvPr>
          <p:cNvSpPr/>
          <p:nvPr/>
        </p:nvSpPr>
        <p:spPr>
          <a:xfrm>
            <a:off x="7340600" y="4025900"/>
            <a:ext cx="1773238" cy="962025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u="sng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направлении пациента указывается только </a:t>
            </a:r>
            <a:r>
              <a:rPr lang="ru-RU" sz="1000" b="1" u="sng">
                <a:solidFill>
                  <a:srgbClr val="262626"/>
                </a:solidFill>
                <a:latin typeface="Garamond" pitchFamily="18" charset="0"/>
                <a:ea typeface="FontAwesome"/>
              </a:rPr>
              <a:t>ОДНА</a:t>
            </a:r>
            <a:r>
              <a:rPr lang="ru-RU" sz="1000">
                <a:solidFill>
                  <a:srgbClr val="262626"/>
                </a:solidFill>
                <a:latin typeface="Garamond" pitchFamily="18" charset="0"/>
                <a:ea typeface="FontAwesome"/>
              </a:rPr>
              <a:t> </a:t>
            </a:r>
            <a:r>
              <a:rPr lang="ru-RU" sz="1000" u="sng">
                <a:solidFill>
                  <a:srgbClr val="262626"/>
                </a:solidFill>
                <a:latin typeface="Garamond" pitchFamily="18" charset="0"/>
                <a:ea typeface="FontAwesome"/>
              </a:rPr>
              <a:t>медицинская организация! </a:t>
            </a:r>
            <a:r>
              <a:rPr lang="ru-RU" sz="1000" b="1" i="1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этом должно учитываться желание пациента.</a:t>
            </a:r>
          </a:p>
        </p:txBody>
      </p:sp>
      <p:sp>
        <p:nvSpPr>
          <p:cNvPr id="63" name="Облачко с текстом: прямоугольное 62">
            <a:extLst>
              <a:ext uri="{FF2B5EF4-FFF2-40B4-BE49-F238E27FC236}">
                <a16:creationId xmlns:a16="http://schemas.microsoft.com/office/drawing/2014/main" id="{9C448FE7-0294-9737-6B70-2B0F4AF8F358}"/>
              </a:ext>
            </a:extLst>
          </p:cNvPr>
          <p:cNvSpPr/>
          <p:nvPr/>
        </p:nvSpPr>
        <p:spPr>
          <a:xfrm>
            <a:off x="7791450" y="3165475"/>
            <a:ext cx="1233488" cy="755650"/>
          </a:xfrm>
          <a:prstGeom prst="wedgeRectCallout">
            <a:avLst>
              <a:gd name="adj1" fmla="val -234981"/>
              <a:gd name="adj2" fmla="val -14020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>
                <a:solidFill>
                  <a:srgbClr val="FFFFFF"/>
                </a:solidFill>
                <a:latin typeface="Garamond" pitchFamily="18" charset="0"/>
                <a:ea typeface="FontAwesome"/>
              </a:rPr>
              <a:t>Неверно указано наименование Федерального центра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55977A4-09A0-8964-FD6E-65770D5FF0B9}"/>
              </a:ext>
            </a:extLst>
          </p:cNvPr>
          <p:cNvSpPr/>
          <p:nvPr/>
        </p:nvSpPr>
        <p:spPr>
          <a:xfrm>
            <a:off x="7753350" y="1574800"/>
            <a:ext cx="1233488" cy="755650"/>
          </a:xfrm>
          <a:prstGeom prst="wedgeRectCallout">
            <a:avLst>
              <a:gd name="adj1" fmla="val -149530"/>
              <a:gd name="adj2" fmla="val 1202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>
                <a:solidFill>
                  <a:srgbClr val="FFFFFF"/>
                </a:solidFill>
                <a:latin typeface="Garamond" pitchFamily="18" charset="0"/>
                <a:ea typeface="FontAwesome"/>
              </a:rPr>
              <a:t>Не указан код вида ВМП</a:t>
            </a:r>
          </a:p>
        </p:txBody>
      </p:sp>
      <p:pic>
        <p:nvPicPr>
          <p:cNvPr id="24628" name="Рисунок 56" descr="Предупреждение">
            <a:extLst>
              <a:ext uri="{FF2B5EF4-FFF2-40B4-BE49-F238E27FC236}">
                <a16:creationId xmlns:a16="http://schemas.microsoft.com/office/drawing/2014/main" id="{B4F7999B-E17F-AD0F-16C1-F14D9F96F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3B2BB570-1C42-8732-A779-26028B15FDAC}"/>
              </a:ext>
            </a:extLst>
          </p:cNvPr>
          <p:cNvSpPr/>
          <p:nvPr/>
        </p:nvSpPr>
        <p:spPr>
          <a:xfrm rot="16200000" flipV="1">
            <a:off x="1906588" y="-1909763"/>
            <a:ext cx="5143500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9" name="Slide Number Placeholder 21">
            <a:extLst>
              <a:ext uri="{FF2B5EF4-FFF2-40B4-BE49-F238E27FC236}">
                <a16:creationId xmlns:a16="http://schemas.microsoft.com/office/drawing/2014/main" id="{6C7ADC6E-0EC2-7E6B-27A4-5347FEF7CB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CEF75018-6075-40A4-968D-3F84FABB79D5}" type="slidenum">
              <a:rPr lang="en-US" altLang="ru-RU" sz="900">
                <a:solidFill>
                  <a:schemeClr val="bg1"/>
                </a:solidFill>
              </a:rPr>
              <a:pPr/>
              <a:t>22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02AC6CB-5CC9-06F1-4FBC-83AD6900C8D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67A5847B-CA0E-F599-0632-0FD873823790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2FDF74F-84F8-6ECC-DDA6-BB0B26252A3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0FA4CD6-BD16-C3BB-3CCE-74F7459D1EA9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805E10-B494-4325-CBF4-08CF34F194AB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670F8361-AEE6-54FA-4C06-65CA24164808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E411C04-3781-0F2A-04A3-86E7F9D339DA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F1B44D-AB89-90F0-3B2A-F14954EFC068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364960A-ADD2-C93B-7D75-27AF0296B5F7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97EEC21-9F90-C72C-5670-C9FD49D5E56A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01EB9FA-01E6-383B-39B2-9CF5DD4E951B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E6AAA7C-FA1C-0868-FDCC-51645F713330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F999564-B8F5-3D26-530D-6A41D034CABC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4808B5A-2E8E-3887-5ED1-441064E8C976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FA5AABD-9ECD-B238-FF67-3DB079EB3DD5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2B20644-7853-4DEC-7AB6-5BFBB954E83A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6302D3A-F4BC-9FB3-E33E-8956C5E1772A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2E072F8-BB15-37F8-DD7C-5EE68CB81672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58A5BF0-C666-0292-76EA-5245090E029A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DCA5D5E0-367B-A0A1-952F-BA468FFDFE22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B79EDD7-2E8F-E79D-BDBD-06468176E692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71EA91C-9C6E-1CA8-0D59-ED81AD53A1B8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F7DDC498-9FC9-1B61-545C-3A2B2FDF235B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2F7AD20-FA43-E94E-BBEC-B96E2BF17D07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7CB7E3-BAB2-8055-2A54-6A6A1422473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31274E58-A9BA-18F9-2202-26CFD2D7A71C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E6EBA823-7545-02AA-1CFE-12B99FB241C5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BDDFDE3-4916-A751-6A14-E308B075D19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CCA47C7-FC95-427E-6368-100200509E98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DF5CB785-0E8C-70DB-4D23-43047A101A70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C78101-3D36-B92D-A1FE-3396AEDA0236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E150641-8E77-3F10-38E7-24F1D5D08915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20BCC2-B753-08DC-90B6-48CA7BD4E881}"/>
              </a:ext>
            </a:extLst>
          </p:cNvPr>
          <p:cNvSpPr/>
          <p:nvPr/>
        </p:nvSpPr>
        <p:spPr>
          <a:xfrm>
            <a:off x="2095141" y="-37824"/>
            <a:ext cx="4791844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направления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8D279EBC-04B1-ECB7-7FD8-37D89A17243A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2800B9FF-030A-E3A7-91F8-7ADB7240E3FB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1D6517-187A-46F2-C9EC-294BE207BA68}"/>
              </a:ext>
            </a:extLst>
          </p:cNvPr>
          <p:cNvSpPr/>
          <p:nvPr/>
        </p:nvSpPr>
        <p:spPr>
          <a:xfrm>
            <a:off x="4586288" y="460375"/>
            <a:ext cx="4438650" cy="46847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9DD03B53-6E11-F3AB-F279-A3326DDD95A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2E86D-3CCF-63B3-FD2A-88D218E8671C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EB4BF2A-8DCD-DACD-FCBD-223722A16BF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23D6CF-DA51-46A0-BC76-9F328D2D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67" y="592138"/>
            <a:ext cx="2968752" cy="4194048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23">
            <a:extLst>
              <a:ext uri="{FF2B5EF4-FFF2-40B4-BE49-F238E27FC236}">
                <a16:creationId xmlns:a16="http://schemas.microsoft.com/office/drawing/2014/main" id="{E60C729E-10BB-36A5-8CD5-4D541336FC4A}"/>
              </a:ext>
            </a:extLst>
          </p:cNvPr>
          <p:cNvSpPr/>
          <p:nvPr/>
        </p:nvSpPr>
        <p:spPr>
          <a:xfrm>
            <a:off x="7340600" y="4025900"/>
            <a:ext cx="1773238" cy="962025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направлении пациента указывается только </a:t>
            </a:r>
            <a:r>
              <a:rPr lang="ru-RU" sz="1000" b="1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ОДНА</a:t>
            </a:r>
            <a:r>
              <a:rPr lang="ru-RU" sz="1000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 </a:t>
            </a:r>
            <a:r>
              <a:rPr lang="ru-RU" sz="10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медицинская организация! </a:t>
            </a:r>
            <a:r>
              <a:rPr lang="ru-RU" sz="1000" b="1" i="1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этом должно учитываться желание пациента.</a:t>
            </a:r>
          </a:p>
        </p:txBody>
      </p:sp>
      <p:sp>
        <p:nvSpPr>
          <p:cNvPr id="63" name="Облачко с текстом: прямоугольное 62">
            <a:extLst>
              <a:ext uri="{FF2B5EF4-FFF2-40B4-BE49-F238E27FC236}">
                <a16:creationId xmlns:a16="http://schemas.microsoft.com/office/drawing/2014/main" id="{9C448FE7-0294-9737-6B70-2B0F4AF8F358}"/>
              </a:ext>
            </a:extLst>
          </p:cNvPr>
          <p:cNvSpPr/>
          <p:nvPr/>
        </p:nvSpPr>
        <p:spPr>
          <a:xfrm>
            <a:off x="7762151" y="3165475"/>
            <a:ext cx="1262787" cy="755650"/>
          </a:xfrm>
          <a:prstGeom prst="wedgeRectCallout">
            <a:avLst>
              <a:gd name="adj1" fmla="val -124337"/>
              <a:gd name="adj2" fmla="val 1421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печати врача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55977A4-09A0-8964-FD6E-65770D5FF0B9}"/>
              </a:ext>
            </a:extLst>
          </p:cNvPr>
          <p:cNvSpPr/>
          <p:nvPr/>
        </p:nvSpPr>
        <p:spPr>
          <a:xfrm>
            <a:off x="7762151" y="763857"/>
            <a:ext cx="1321894" cy="1282321"/>
          </a:xfrm>
          <a:prstGeom prst="wedgeRectCallout">
            <a:avLst>
              <a:gd name="adj1" fmla="val -148498"/>
              <a:gd name="adj2" fmla="val 3597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 указано наименование медицинской организации, куда направляется пациент</a:t>
            </a:r>
          </a:p>
        </p:txBody>
      </p:sp>
      <p:pic>
        <p:nvPicPr>
          <p:cNvPr id="24628" name="Рисунок 56" descr="Предупреждение">
            <a:extLst>
              <a:ext uri="{FF2B5EF4-FFF2-40B4-BE49-F238E27FC236}">
                <a16:creationId xmlns:a16="http://schemas.microsoft.com/office/drawing/2014/main" id="{B4F7999B-E17F-AD0F-16C1-F14D9F96F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8CEB8-175E-40F8-9D98-B7B7F3D4B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3" y="592138"/>
            <a:ext cx="2999232" cy="4236720"/>
          </a:xfrm>
          <a:prstGeom prst="rect">
            <a:avLst/>
          </a:prstGeom>
        </p:spPr>
      </p:pic>
      <p:sp>
        <p:nvSpPr>
          <p:cNvPr id="58" name="Облачко с текстом: прямоугольное 57">
            <a:extLst>
              <a:ext uri="{FF2B5EF4-FFF2-40B4-BE49-F238E27FC236}">
                <a16:creationId xmlns:a16="http://schemas.microsoft.com/office/drawing/2014/main" id="{5E65C565-0A4B-F78D-9F5E-C993FFA9A262}"/>
              </a:ext>
            </a:extLst>
          </p:cNvPr>
          <p:cNvSpPr/>
          <p:nvPr/>
        </p:nvSpPr>
        <p:spPr>
          <a:xfrm>
            <a:off x="3263106" y="3986630"/>
            <a:ext cx="1285875" cy="755650"/>
          </a:xfrm>
          <a:prstGeom prst="wedgeRectCallout">
            <a:avLst>
              <a:gd name="adj1" fmla="val -160405"/>
              <a:gd name="adj2" fmla="val -1385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 подписи зам. глав. врача и гербовой печати</a:t>
            </a:r>
          </a:p>
        </p:txBody>
      </p:sp>
      <p:sp>
        <p:nvSpPr>
          <p:cNvPr id="57" name="Облачко с текстом: прямоугольное 56">
            <a:extLst>
              <a:ext uri="{FF2B5EF4-FFF2-40B4-BE49-F238E27FC236}">
                <a16:creationId xmlns:a16="http://schemas.microsoft.com/office/drawing/2014/main" id="{63F3656B-17B7-4E2A-B3BD-3E71CE8202BF}"/>
              </a:ext>
            </a:extLst>
          </p:cNvPr>
          <p:cNvSpPr/>
          <p:nvPr/>
        </p:nvSpPr>
        <p:spPr>
          <a:xfrm>
            <a:off x="7762151" y="2175045"/>
            <a:ext cx="1303436" cy="865018"/>
          </a:xfrm>
          <a:prstGeom prst="wedgeRectCallout">
            <a:avLst>
              <a:gd name="adj1" fmla="val -107288"/>
              <a:gd name="adj2" fmla="val 3061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При направлении на ВМП необходимо указывать </a:t>
            </a:r>
            <a:r>
              <a:rPr lang="en-US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II </a:t>
            </a: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раздел. </a:t>
            </a:r>
            <a:r>
              <a:rPr lang="en-US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I </a:t>
            </a: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раздел относится к ОМС</a:t>
            </a: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43E9C1E6-A3A8-475E-9C09-C6A1E33A5D1E}"/>
              </a:ext>
            </a:extLst>
          </p:cNvPr>
          <p:cNvCxnSpPr>
            <a:cxnSpLocks/>
          </p:cNvCxnSpPr>
          <p:nvPr/>
        </p:nvCxnSpPr>
        <p:spPr>
          <a:xfrm>
            <a:off x="6694227" y="3002507"/>
            <a:ext cx="5420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DB0D6373-9DAE-6219-7D48-D6B865FBC390}"/>
              </a:ext>
            </a:extLst>
          </p:cNvPr>
          <p:cNvSpPr/>
          <p:nvPr/>
        </p:nvSpPr>
        <p:spPr>
          <a:xfrm>
            <a:off x="3238026" y="1207334"/>
            <a:ext cx="1262063" cy="755650"/>
          </a:xfrm>
          <a:prstGeom prst="wedgeRectCallout">
            <a:avLst>
              <a:gd name="adj1" fmla="val -153827"/>
              <a:gd name="adj2" fmla="val -6427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штампа МО</a:t>
            </a:r>
            <a:endParaRPr lang="ru-RU" sz="800" b="1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</p:spTree>
    <p:extLst>
      <p:ext uri="{BB962C8B-B14F-4D97-AF65-F5344CB8AC3E}">
        <p14:creationId xmlns:p14="http://schemas.microsoft.com/office/powerpoint/2010/main" val="213656384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3B2BB570-1C42-8732-A779-26028B15FDAC}"/>
              </a:ext>
            </a:extLst>
          </p:cNvPr>
          <p:cNvSpPr/>
          <p:nvPr/>
        </p:nvSpPr>
        <p:spPr>
          <a:xfrm rot="16200000" flipV="1">
            <a:off x="1906588" y="-1909763"/>
            <a:ext cx="5143500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9" name="Slide Number Placeholder 21">
            <a:extLst>
              <a:ext uri="{FF2B5EF4-FFF2-40B4-BE49-F238E27FC236}">
                <a16:creationId xmlns:a16="http://schemas.microsoft.com/office/drawing/2014/main" id="{6C7ADC6E-0EC2-7E6B-27A4-5347FEF7CB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CEF75018-6075-40A4-968D-3F84FABB79D5}" type="slidenum">
              <a:rPr lang="en-US" altLang="ru-RU" sz="900">
                <a:solidFill>
                  <a:schemeClr val="bg1"/>
                </a:solidFill>
              </a:rPr>
              <a:pPr/>
              <a:t>23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02AC6CB-5CC9-06F1-4FBC-83AD6900C8D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67A5847B-CA0E-F599-0632-0FD873823790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2FDF74F-84F8-6ECC-DDA6-BB0B26252A3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0FA4CD6-BD16-C3BB-3CCE-74F7459D1EA9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805E10-B494-4325-CBF4-08CF34F194AB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670F8361-AEE6-54FA-4C06-65CA24164808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E411C04-3781-0F2A-04A3-86E7F9D339DA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F1B44D-AB89-90F0-3B2A-F14954EFC068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364960A-ADD2-C93B-7D75-27AF0296B5F7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97EEC21-9F90-C72C-5670-C9FD49D5E56A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01EB9FA-01E6-383B-39B2-9CF5DD4E951B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E6AAA7C-FA1C-0868-FDCC-51645F713330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F999564-B8F5-3D26-530D-6A41D034CABC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4808B5A-2E8E-3887-5ED1-441064E8C976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FA5AABD-9ECD-B238-FF67-3DB079EB3DD5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2B20644-7853-4DEC-7AB6-5BFBB954E83A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6302D3A-F4BC-9FB3-E33E-8956C5E1772A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2E072F8-BB15-37F8-DD7C-5EE68CB81672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58A5BF0-C666-0292-76EA-5245090E029A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DCA5D5E0-367B-A0A1-952F-BA468FFDFE22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B79EDD7-2E8F-E79D-BDBD-06468176E692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71EA91C-9C6E-1CA8-0D59-ED81AD53A1B8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F7DDC498-9FC9-1B61-545C-3A2B2FDF235B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2F7AD20-FA43-E94E-BBEC-B96E2BF17D07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7CB7E3-BAB2-8055-2A54-6A6A1422473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31274E58-A9BA-18F9-2202-26CFD2D7A71C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E6EBA823-7545-02AA-1CFE-12B99FB241C5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BDDFDE3-4916-A751-6A14-E308B075D19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CCA47C7-FC95-427E-6368-100200509E98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DF5CB785-0E8C-70DB-4D23-43047A101A70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C78101-3D36-B92D-A1FE-3396AEDA0236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E150641-8E77-3F10-38E7-24F1D5D08915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20BCC2-B753-08DC-90B6-48CA7BD4E881}"/>
              </a:ext>
            </a:extLst>
          </p:cNvPr>
          <p:cNvSpPr/>
          <p:nvPr/>
        </p:nvSpPr>
        <p:spPr>
          <a:xfrm>
            <a:off x="2095141" y="-37824"/>
            <a:ext cx="4791844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направления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8D279EBC-04B1-ECB7-7FD8-37D89A17243A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2800B9FF-030A-E3A7-91F8-7ADB7240E3FB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1D6517-187A-46F2-C9EC-294BE207BA68}"/>
              </a:ext>
            </a:extLst>
          </p:cNvPr>
          <p:cNvSpPr/>
          <p:nvPr/>
        </p:nvSpPr>
        <p:spPr>
          <a:xfrm>
            <a:off x="4586288" y="460375"/>
            <a:ext cx="4438650" cy="46847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9DD03B53-6E11-F3AB-F279-A3326DDD95A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2E86D-3CCF-63B3-FD2A-88D218E8671C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EB4BF2A-8DCD-DACD-FCBD-223722A16BF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628" name="Рисунок 56" descr="Предупреждение">
            <a:extLst>
              <a:ext uri="{FF2B5EF4-FFF2-40B4-BE49-F238E27FC236}">
                <a16:creationId xmlns:a16="http://schemas.microsoft.com/office/drawing/2014/main" id="{B4F7999B-E17F-AD0F-16C1-F14D9F96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9067B-13DE-4E8B-BF49-2EF162744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01" y="401801"/>
            <a:ext cx="3212186" cy="4540250"/>
          </a:xfrm>
          <a:prstGeom prst="rect">
            <a:avLst/>
          </a:prstGeom>
        </p:spPr>
      </p:pic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43E9C1E6-A3A8-475E-9C09-C6A1E33A5D1E}"/>
              </a:ext>
            </a:extLst>
          </p:cNvPr>
          <p:cNvCxnSpPr>
            <a:cxnSpLocks/>
          </p:cNvCxnSpPr>
          <p:nvPr/>
        </p:nvCxnSpPr>
        <p:spPr>
          <a:xfrm>
            <a:off x="1602433" y="2932113"/>
            <a:ext cx="12941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9" name="Облачко с текстом: прямоугольное 68">
            <a:extLst>
              <a:ext uri="{FF2B5EF4-FFF2-40B4-BE49-F238E27FC236}">
                <a16:creationId xmlns:a16="http://schemas.microsoft.com/office/drawing/2014/main" id="{F3176A2A-E34F-4F30-8875-D0F0F03121C3}"/>
              </a:ext>
            </a:extLst>
          </p:cNvPr>
          <p:cNvSpPr/>
          <p:nvPr/>
        </p:nvSpPr>
        <p:spPr>
          <a:xfrm>
            <a:off x="3575339" y="418609"/>
            <a:ext cx="1572924" cy="1515275"/>
          </a:xfrm>
          <a:prstGeom prst="wedgeRectCallout">
            <a:avLst>
              <a:gd name="adj1" fmla="val -158341"/>
              <a:gd name="adj2" fmla="val 9406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Неверно указана группа ВМП. 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Группа не соответствует текущему году!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(76 группа была в 2023 году)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A0CF5386-1627-40C3-969A-C45BF9EF7B96}"/>
              </a:ext>
            </a:extLst>
          </p:cNvPr>
          <p:cNvCxnSpPr>
            <a:cxnSpLocks/>
          </p:cNvCxnSpPr>
          <p:nvPr/>
        </p:nvCxnSpPr>
        <p:spPr>
          <a:xfrm>
            <a:off x="1616721" y="2643758"/>
            <a:ext cx="2549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95EEF9-3046-4C84-90A2-65F0E677E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13" y="356632"/>
            <a:ext cx="3474029" cy="4532569"/>
          </a:xfrm>
          <a:prstGeom prst="rect">
            <a:avLst/>
          </a:prstGeom>
        </p:spPr>
      </p:pic>
      <p:sp>
        <p:nvSpPr>
          <p:cNvPr id="24" name="Прямоугольник: скругленные противолежащие углы 23">
            <a:extLst>
              <a:ext uri="{FF2B5EF4-FFF2-40B4-BE49-F238E27FC236}">
                <a16:creationId xmlns:a16="http://schemas.microsoft.com/office/drawing/2014/main" id="{E60C729E-10BB-36A5-8CD5-4D541336FC4A}"/>
              </a:ext>
            </a:extLst>
          </p:cNvPr>
          <p:cNvSpPr/>
          <p:nvPr/>
        </p:nvSpPr>
        <p:spPr>
          <a:xfrm>
            <a:off x="3367184" y="3936537"/>
            <a:ext cx="1968436" cy="1161877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направлении пациента указывается только </a:t>
            </a:r>
            <a:r>
              <a:rPr lang="ru-RU" sz="1000" b="1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ОДНА</a:t>
            </a:r>
            <a:r>
              <a:rPr lang="ru-RU" sz="1000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 </a:t>
            </a:r>
            <a:r>
              <a:rPr lang="ru-RU" sz="10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медицинская организация! </a:t>
            </a:r>
            <a:r>
              <a:rPr lang="ru-RU" sz="1000" b="1" i="1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этом должно учитываться желание пациента.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55977A4-09A0-8964-FD6E-65770D5FF0B9}"/>
              </a:ext>
            </a:extLst>
          </p:cNvPr>
          <p:cNvSpPr/>
          <p:nvPr/>
        </p:nvSpPr>
        <p:spPr>
          <a:xfrm>
            <a:off x="3597300" y="2138552"/>
            <a:ext cx="1572924" cy="1515275"/>
          </a:xfrm>
          <a:prstGeom prst="wedgeRectCallout">
            <a:avLst>
              <a:gd name="adj1" fmla="val -96977"/>
              <a:gd name="adj2" fmla="val -19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На медицинскую организацию, куда направляется пациент, не выделены </a:t>
            </a:r>
            <a:r>
              <a:rPr lang="ru-RU" sz="1200" dirty="0" err="1">
                <a:solidFill>
                  <a:srgbClr val="FFFFFF"/>
                </a:solidFill>
                <a:latin typeface="Garamond" pitchFamily="18" charset="0"/>
                <a:ea typeface="FontAwesome"/>
              </a:rPr>
              <a:t>обьёмы</a:t>
            </a: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 по федеральному бюджету 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99F3C746-CBA9-4B34-80BC-76CC5F12D097}"/>
              </a:ext>
            </a:extLst>
          </p:cNvPr>
          <p:cNvCxnSpPr>
            <a:cxnSpLocks/>
          </p:cNvCxnSpPr>
          <p:nvPr/>
        </p:nvCxnSpPr>
        <p:spPr>
          <a:xfrm>
            <a:off x="6516216" y="2896189"/>
            <a:ext cx="3707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B54D3B8E-4C6D-4DAB-8C87-08D6AE0B171F}"/>
              </a:ext>
            </a:extLst>
          </p:cNvPr>
          <p:cNvCxnSpPr>
            <a:cxnSpLocks/>
          </p:cNvCxnSpPr>
          <p:nvPr/>
        </p:nvCxnSpPr>
        <p:spPr>
          <a:xfrm>
            <a:off x="5796136" y="3579862"/>
            <a:ext cx="1899778" cy="2217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Облачко с текстом: прямоугольное 76">
            <a:extLst>
              <a:ext uri="{FF2B5EF4-FFF2-40B4-BE49-F238E27FC236}">
                <a16:creationId xmlns:a16="http://schemas.microsoft.com/office/drawing/2014/main" id="{63BEECBA-15A0-44AF-8E17-45246D4E90DC}"/>
              </a:ext>
            </a:extLst>
          </p:cNvPr>
          <p:cNvSpPr/>
          <p:nvPr/>
        </p:nvSpPr>
        <p:spPr>
          <a:xfrm>
            <a:off x="3610144" y="2133790"/>
            <a:ext cx="1572924" cy="1515275"/>
          </a:xfrm>
          <a:prstGeom prst="wedgeRectCallout">
            <a:avLst>
              <a:gd name="adj1" fmla="val 86306"/>
              <a:gd name="adj2" fmla="val 4210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На медицинскую организацию, куда направляется пациент, не выделены </a:t>
            </a:r>
            <a:r>
              <a:rPr lang="ru-RU" sz="1200" dirty="0" err="1">
                <a:solidFill>
                  <a:srgbClr val="FFFFFF"/>
                </a:solidFill>
                <a:latin typeface="Garamond" pitchFamily="18" charset="0"/>
                <a:ea typeface="FontAwesome"/>
              </a:rPr>
              <a:t>обьёмы</a:t>
            </a: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 по федеральному бюджету </a:t>
            </a:r>
          </a:p>
        </p:txBody>
      </p:sp>
      <p:sp>
        <p:nvSpPr>
          <p:cNvPr id="85" name="Облачко с текстом: прямоугольное 84">
            <a:extLst>
              <a:ext uri="{FF2B5EF4-FFF2-40B4-BE49-F238E27FC236}">
                <a16:creationId xmlns:a16="http://schemas.microsoft.com/office/drawing/2014/main" id="{4DA6C834-688E-4A7D-902E-C42900E7D7A5}"/>
              </a:ext>
            </a:extLst>
          </p:cNvPr>
          <p:cNvSpPr/>
          <p:nvPr/>
        </p:nvSpPr>
        <p:spPr>
          <a:xfrm>
            <a:off x="3569929" y="418609"/>
            <a:ext cx="1572924" cy="1643744"/>
          </a:xfrm>
          <a:prstGeom prst="wedgeRectCallout">
            <a:avLst>
              <a:gd name="adj1" fmla="val 140802"/>
              <a:gd name="adj2" fmla="val 9224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Неверно указана группа ВМП. 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Группа не соответствует территориальной программе на 2024 год!</a:t>
            </a:r>
          </a:p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(76 группа была в 2023 году)</a:t>
            </a:r>
          </a:p>
        </p:txBody>
      </p:sp>
    </p:spTree>
    <p:extLst>
      <p:ext uri="{BB962C8B-B14F-4D97-AF65-F5344CB8AC3E}">
        <p14:creationId xmlns:p14="http://schemas.microsoft.com/office/powerpoint/2010/main" val="54286087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3B2BB570-1C42-8732-A779-26028B15FDAC}"/>
              </a:ext>
            </a:extLst>
          </p:cNvPr>
          <p:cNvSpPr/>
          <p:nvPr/>
        </p:nvSpPr>
        <p:spPr>
          <a:xfrm rot="16200000" flipV="1">
            <a:off x="1940296" y="-1912561"/>
            <a:ext cx="5143500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579" name="Slide Number Placeholder 21">
            <a:extLst>
              <a:ext uri="{FF2B5EF4-FFF2-40B4-BE49-F238E27FC236}">
                <a16:creationId xmlns:a16="http://schemas.microsoft.com/office/drawing/2014/main" id="{6C7ADC6E-0EC2-7E6B-27A4-5347FEF7CB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CEF75018-6075-40A4-968D-3F84FABB79D5}" type="slidenum">
              <a:rPr lang="en-US" altLang="ru-RU" sz="900">
                <a:solidFill>
                  <a:schemeClr val="bg1"/>
                </a:solidFill>
              </a:rPr>
              <a:pPr/>
              <a:t>24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02AC6CB-5CC9-06F1-4FBC-83AD6900C8D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67A5847B-CA0E-F599-0632-0FD873823790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2FDF74F-84F8-6ECC-DDA6-BB0B26252A3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60FA4CD6-BD16-C3BB-3CCE-74F7459D1EA9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805E10-B494-4325-CBF4-08CF34F194AB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670F8361-AEE6-54FA-4C06-65CA24164808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1E411C04-3781-0F2A-04A3-86E7F9D339DA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2F1B44D-AB89-90F0-3B2A-F14954EFC068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364960A-ADD2-C93B-7D75-27AF0296B5F7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97EEC21-9F90-C72C-5670-C9FD49D5E56A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01EB9FA-01E6-383B-39B2-9CF5DD4E951B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E6AAA7C-FA1C-0868-FDCC-51645F713330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5F999564-B8F5-3D26-530D-6A41D034CABC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4808B5A-2E8E-3887-5ED1-441064E8C976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FA5AABD-9ECD-B238-FF67-3DB079EB3DD5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2B20644-7853-4DEC-7AB6-5BFBB954E83A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6302D3A-F4BC-9FB3-E33E-8956C5E1772A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2E072F8-BB15-37F8-DD7C-5EE68CB81672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58A5BF0-C666-0292-76EA-5245090E029A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DCA5D5E0-367B-A0A1-952F-BA468FFDFE22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9B79EDD7-2E8F-E79D-BDBD-06468176E692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71EA91C-9C6E-1CA8-0D59-ED81AD53A1B8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F7DDC498-9FC9-1B61-545C-3A2B2FDF235B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82F7AD20-FA43-E94E-BBEC-B96E2BF17D07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7CB7E3-BAB2-8055-2A54-6A6A1422473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31274E58-A9BA-18F9-2202-26CFD2D7A71C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E6EBA823-7545-02AA-1CFE-12B99FB241C5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BDDFDE3-4916-A751-6A14-E308B075D19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CCA47C7-FC95-427E-6368-100200509E98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DF5CB785-0E8C-70DB-4D23-43047A101A70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05C78101-3D36-B92D-A1FE-3396AEDA0236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BE150641-8E77-3F10-38E7-24F1D5D08915}"/>
              </a:ext>
            </a:extLst>
          </p:cNvPr>
          <p:cNvCxnSpPr>
            <a:cxnSpLocks/>
          </p:cNvCxnSpPr>
          <p:nvPr/>
        </p:nvCxnSpPr>
        <p:spPr>
          <a:xfrm>
            <a:off x="3600390" y="281292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B20BCC2-B753-08DC-90B6-48CA7BD4E881}"/>
              </a:ext>
            </a:extLst>
          </p:cNvPr>
          <p:cNvSpPr/>
          <p:nvPr/>
        </p:nvSpPr>
        <p:spPr>
          <a:xfrm>
            <a:off x="2095141" y="-37824"/>
            <a:ext cx="479184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направления и выписка</a:t>
            </a:r>
          </a:p>
        </p:txBody>
      </p: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8D279EBC-04B1-ECB7-7FD8-37D89A17243A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2800B9FF-030A-E3A7-91F8-7ADB7240E3FB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61D6517-187A-46F2-C9EC-294BE207BA68}"/>
              </a:ext>
            </a:extLst>
          </p:cNvPr>
          <p:cNvSpPr/>
          <p:nvPr/>
        </p:nvSpPr>
        <p:spPr>
          <a:xfrm>
            <a:off x="4586288" y="592139"/>
            <a:ext cx="4438650" cy="45529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9DD03B53-6E11-F3AB-F279-A3326DDD95A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922E86D-3CCF-63B3-FD2A-88D218E8671C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EB4BF2A-8DCD-DACD-FCBD-223722A16BF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628" name="Рисунок 56" descr="Предупреждение">
            <a:extLst>
              <a:ext uri="{FF2B5EF4-FFF2-40B4-BE49-F238E27FC236}">
                <a16:creationId xmlns:a16="http://schemas.microsoft.com/office/drawing/2014/main" id="{B4F7999B-E17F-AD0F-16C1-F14D9F96F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43E9C1E6-A3A8-475E-9C09-C6A1E33A5D1E}"/>
              </a:ext>
            </a:extLst>
          </p:cNvPr>
          <p:cNvCxnSpPr>
            <a:cxnSpLocks/>
          </p:cNvCxnSpPr>
          <p:nvPr/>
        </p:nvCxnSpPr>
        <p:spPr>
          <a:xfrm>
            <a:off x="6694227" y="3002507"/>
            <a:ext cx="5420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4AAD1-3D58-4B4D-BD76-F97744D61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842"/>
            <a:ext cx="3348870" cy="433383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66DD8C6-6AA3-421A-B4B8-0E5746663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041315"/>
              </p:ext>
            </p:extLst>
          </p:nvPr>
        </p:nvGraphicFramePr>
        <p:xfrm>
          <a:off x="4707227" y="618099"/>
          <a:ext cx="3054923" cy="432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07227" y="618099"/>
                        <a:ext cx="3054923" cy="4329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DB0D6373-9DAE-6219-7D48-D6B865FBC390}"/>
              </a:ext>
            </a:extLst>
          </p:cNvPr>
          <p:cNvSpPr/>
          <p:nvPr/>
        </p:nvSpPr>
        <p:spPr>
          <a:xfrm>
            <a:off x="3421956" y="1203325"/>
            <a:ext cx="1164332" cy="1124426"/>
          </a:xfrm>
          <a:prstGeom prst="wedgeRectCallout">
            <a:avLst>
              <a:gd name="adj1" fmla="val -126053"/>
              <a:gd name="adj2" fmla="val 619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1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Указан код диагноза из 1 раздела, не относящийся к ВМП</a:t>
            </a:r>
            <a:endParaRPr lang="ru-RU" sz="800" b="1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5AF1E62-7767-4EBE-8CAC-C4DAAFE5CB42}"/>
              </a:ext>
            </a:extLst>
          </p:cNvPr>
          <p:cNvSpPr/>
          <p:nvPr/>
        </p:nvSpPr>
        <p:spPr>
          <a:xfrm>
            <a:off x="2239168" y="2406651"/>
            <a:ext cx="297657" cy="1873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Облачко с текстом: прямоугольное 57">
            <a:extLst>
              <a:ext uri="{FF2B5EF4-FFF2-40B4-BE49-F238E27FC236}">
                <a16:creationId xmlns:a16="http://schemas.microsoft.com/office/drawing/2014/main" id="{5E65C565-0A4B-F78D-9F5E-C993FFA9A262}"/>
              </a:ext>
            </a:extLst>
          </p:cNvPr>
          <p:cNvSpPr/>
          <p:nvPr/>
        </p:nvSpPr>
        <p:spPr>
          <a:xfrm>
            <a:off x="3392487" y="3866460"/>
            <a:ext cx="1151599" cy="858214"/>
          </a:xfrm>
          <a:prstGeom prst="wedgeRectCallout">
            <a:avLst>
              <a:gd name="adj1" fmla="val -88484"/>
              <a:gd name="adj2" fmla="val -14443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Неверно указан группа и код вида ВМП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115E9D6-E3BB-422F-B77B-9E859A39CEDF}"/>
              </a:ext>
            </a:extLst>
          </p:cNvPr>
          <p:cNvSpPr/>
          <p:nvPr/>
        </p:nvSpPr>
        <p:spPr>
          <a:xfrm>
            <a:off x="2564172" y="2867185"/>
            <a:ext cx="707666" cy="1681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55977A4-09A0-8964-FD6E-65770D5FF0B9}"/>
              </a:ext>
            </a:extLst>
          </p:cNvPr>
          <p:cNvSpPr/>
          <p:nvPr/>
        </p:nvSpPr>
        <p:spPr>
          <a:xfrm>
            <a:off x="7729649" y="1203997"/>
            <a:ext cx="1321894" cy="1282321"/>
          </a:xfrm>
          <a:prstGeom prst="wedgeRectCallout">
            <a:avLst>
              <a:gd name="adj1" fmla="val -139730"/>
              <a:gd name="adj2" fmla="val -2328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Диагноз не соответствует коду по МКБ в направлении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187A960-0EAE-428E-B0D4-548914BCFBC3}"/>
              </a:ext>
            </a:extLst>
          </p:cNvPr>
          <p:cNvSpPr/>
          <p:nvPr/>
        </p:nvSpPr>
        <p:spPr>
          <a:xfrm>
            <a:off x="6231766" y="1427162"/>
            <a:ext cx="284450" cy="20848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противолежащие углы 23">
            <a:extLst>
              <a:ext uri="{FF2B5EF4-FFF2-40B4-BE49-F238E27FC236}">
                <a16:creationId xmlns:a16="http://schemas.microsoft.com/office/drawing/2014/main" id="{E60C729E-10BB-36A5-8CD5-4D541336FC4A}"/>
              </a:ext>
            </a:extLst>
          </p:cNvPr>
          <p:cNvSpPr/>
          <p:nvPr/>
        </p:nvSpPr>
        <p:spPr>
          <a:xfrm>
            <a:off x="7017915" y="3448671"/>
            <a:ext cx="1985963" cy="1282320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При направлении пациента код диагноза в направлении и выписке должны совпадать!</a:t>
            </a:r>
            <a:endParaRPr lang="ru-RU" sz="1400" b="1" i="1" dirty="0">
              <a:solidFill>
                <a:srgbClr val="262626"/>
              </a:solidFill>
              <a:latin typeface="Garamond" pitchFamily="18" charset="0"/>
              <a:ea typeface="FontAwesome"/>
            </a:endParaRPr>
          </a:p>
        </p:txBody>
      </p:sp>
    </p:spTree>
    <p:extLst>
      <p:ext uri="{BB962C8B-B14F-4D97-AF65-F5344CB8AC3E}">
        <p14:creationId xmlns:p14="http://schemas.microsoft.com/office/powerpoint/2010/main" val="70058571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59721449-A8F6-C5C5-812C-9A1FC136F233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699" name="Slide Number Placeholder 21">
            <a:extLst>
              <a:ext uri="{FF2B5EF4-FFF2-40B4-BE49-F238E27FC236}">
                <a16:creationId xmlns:a16="http://schemas.microsoft.com/office/drawing/2014/main" id="{36D0143D-8370-3079-6C08-11D78372CF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2DC2C43-9374-40B8-89E6-B860B6650874}" type="slidenum">
              <a:rPr lang="en-US" altLang="ru-RU" sz="900">
                <a:solidFill>
                  <a:schemeClr val="bg1"/>
                </a:solidFill>
              </a:rPr>
              <a:pPr/>
              <a:t>25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6045C262-AAED-C114-990D-648401D5B816}"/>
              </a:ext>
            </a:extLst>
          </p:cNvPr>
          <p:cNvSpPr>
            <a:spLocks noChangeAspect="1"/>
          </p:cNvSpPr>
          <p:nvPr/>
        </p:nvSpPr>
        <p:spPr>
          <a:xfrm>
            <a:off x="2808288" y="1000125"/>
            <a:ext cx="3857625" cy="37322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en-US" b="1">
                <a:solidFill>
                  <a:srgbClr val="2AC2AC"/>
                </a:solidFill>
                <a:latin typeface="Garamond" pitchFamily="18" charset="0"/>
                <a:ea typeface="FontAwesome"/>
              </a:rPr>
              <a:t>Оформление </a:t>
            </a:r>
          </a:p>
          <a:p>
            <a:pPr algn="ctr" eaLnBrk="1" hangingPunct="1">
              <a:defRPr/>
            </a:pPr>
            <a:r>
              <a:rPr lang="ru-RU" altLang="en-US" b="1" u="sng">
                <a:solidFill>
                  <a:srgbClr val="2AC2AC"/>
                </a:solidFill>
                <a:latin typeface="Garamond" pitchFamily="18" charset="0"/>
                <a:ea typeface="FontAwesome"/>
              </a:rPr>
              <a:t>выписки</a:t>
            </a:r>
            <a:r>
              <a:rPr lang="ru-RU" altLang="en-US" b="1">
                <a:solidFill>
                  <a:srgbClr val="2AC2AC"/>
                </a:solidFill>
                <a:latin typeface="Garamond" pitchFamily="18" charset="0"/>
                <a:ea typeface="FontAwesome"/>
              </a:rPr>
              <a:t> из медицинской документации для направления на предоставление высокотехнологичной медицинской помощи</a:t>
            </a:r>
            <a:endParaRPr lang="en-US" sz="3600">
              <a:solidFill>
                <a:schemeClr val="bg1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4CB82B0D-542E-187B-2F44-5FDBA4B44CE9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9702" name="Заголовок 4">
            <a:extLst>
              <a:ext uri="{FF2B5EF4-FFF2-40B4-BE49-F238E27FC236}">
                <a16:creationId xmlns:a16="http://schemas.microsoft.com/office/drawing/2014/main" id="{5836FDA0-5478-08F3-D907-6CE38BA43FCD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29703" name="Прямоугольник 3">
            <a:extLst>
              <a:ext uri="{FF2B5EF4-FFF2-40B4-BE49-F238E27FC236}">
                <a16:creationId xmlns:a16="http://schemas.microsoft.com/office/drawing/2014/main" id="{6B65CE0B-A681-79B9-D652-6DA24BD53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4252913"/>
            <a:ext cx="31099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ev01">
            <a:extLst>
              <a:ext uri="{FF2B5EF4-FFF2-40B4-BE49-F238E27FC236}">
                <a16:creationId xmlns:a16="http://schemas.microsoft.com/office/drawing/2014/main" id="{B826D077-BC7D-D53A-2074-9B3C5BD59E34}"/>
              </a:ext>
            </a:extLst>
          </p:cNvPr>
          <p:cNvSpPr>
            <a:spLocks noChangeAspect="1"/>
          </p:cNvSpPr>
          <p:nvPr/>
        </p:nvSpPr>
        <p:spPr>
          <a:xfrm>
            <a:off x="6948488" y="2066925"/>
            <a:ext cx="1871662" cy="18002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7AB9493A-BD71-4CBB-9E37-0B3CF16077CF}"/>
              </a:ext>
            </a:extLst>
          </p:cNvPr>
          <p:cNvSpPr/>
          <p:nvPr/>
        </p:nvSpPr>
        <p:spPr>
          <a:xfrm rot="16200000" flipV="1">
            <a:off x="1838325" y="-1828800"/>
            <a:ext cx="5143500" cy="88201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24" name="Title 14">
            <a:extLst>
              <a:ext uri="{FF2B5EF4-FFF2-40B4-BE49-F238E27FC236}">
                <a16:creationId xmlns:a16="http://schemas.microsoft.com/office/drawing/2014/main" id="{7D1A32F4-B86A-60D1-AD12-32DAC8E544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87375" y="84138"/>
            <a:ext cx="4452938" cy="738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ru-RU" altLang="en-US" sz="1600" dirty="0">
                <a:solidFill>
                  <a:schemeClr val="bg1"/>
                </a:solidFill>
                <a:latin typeface="Garamond" panose="02020404030301010803" pitchFamily="18" charset="0"/>
              </a:rPr>
              <a:t>Выписка из медицинской документации для направления на предоставление высокотехнологичной медицинской помощи</a:t>
            </a:r>
            <a:endParaRPr lang="en-US" altLang="ru-RU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0725" name="Slide Number Placeholder 21">
            <a:extLst>
              <a:ext uri="{FF2B5EF4-FFF2-40B4-BE49-F238E27FC236}">
                <a16:creationId xmlns:a16="http://schemas.microsoft.com/office/drawing/2014/main" id="{923083E9-19E4-7C94-15C7-F17C936EF2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1457BEF-B041-4EA5-A027-79026D7136EC}" type="slidenum">
              <a:rPr lang="en-US" altLang="ru-RU" sz="900">
                <a:solidFill>
                  <a:schemeClr val="bg1"/>
                </a:solidFill>
              </a:rPr>
              <a:pPr/>
              <a:t>26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12F1A61F-7F8D-EADE-8868-3B0DB04579B6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2AA01EE2-7FAF-6C70-7EDB-3570FCF16221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38C4216B-A053-1654-94F8-C57FA5E92305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E6F5A9C6-0055-6DB4-33DF-1B0C89044286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DC2C6D7-36CC-B19A-A073-22EF37022884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4DE5DBC7-106A-A11D-DC4D-5885E8FCDD65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DA8D5479-B8A7-ED0A-1177-FB1CD2B4F33B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4044B-6650-A52F-B273-1580FFBE5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6" t="8299" r="32675" b="8267"/>
          <a:stretch/>
        </p:blipFill>
        <p:spPr>
          <a:xfrm>
            <a:off x="166688" y="849313"/>
            <a:ext cx="2982912" cy="418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9B82F36-9B1D-C36A-D6D4-3DF0A2B2DB53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BC8DC232-F4A5-45CA-6A15-03A4076A64BE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374126D-297C-A883-46A2-53AA53F26F9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7E4795C0-B162-84F0-2346-3D2A0051D4D2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BBE9A2D-2651-010B-866D-439546A4DBEB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BA4CB36-10D9-5EEE-3B0E-43648272FE3C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3543815-FB14-E142-229C-BC767E879EC0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A33F95B-E7E6-263C-8B60-E9072CC698F9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C017B6A-C0EF-C13E-064C-1610AA3C740E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F0AC3DB-A94D-EF2E-DB37-3C7319A75BF0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578B9331-1798-753F-A497-F8D808F1D517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0C5949D-CB56-17A5-BDEF-F370C58A3F9B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4D3597AF-2EF7-0CD6-A089-E5F846CB1400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8DD96818-32B9-463A-6936-8C8B23587615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2CF0345-F91B-CFBA-5404-D6A94D4CA2C1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4443F1B-8D3F-5EB6-A44A-A4FE867A85F2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90F5547-03DD-5DFA-CA59-F97B530C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05" t="11381" r="32675" b="7300"/>
          <a:stretch/>
        </p:blipFill>
        <p:spPr>
          <a:xfrm>
            <a:off x="3287713" y="849313"/>
            <a:ext cx="2982912" cy="418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F7E705B9-9C7C-5120-C46B-DAF3199A2753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336C02BC-A5EE-B136-65B5-B64C3828159C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B04381E1-2639-D0A0-5E15-3E16C1A36F3A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8227274-712E-A87D-D74F-299F9C903FF3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2562B2FB-787F-DA29-A035-0F23A33AE8A8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26158430-1A9E-F682-7DB2-913A5430192D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BEE66808-7C20-7119-E41B-1DAC1E941E1D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9E715494-5279-98F6-4727-E87928ADB255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8F1B1A38-857C-EF19-2CC1-4340F90A073C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0" name="Овал 79">
            <a:extLst>
              <a:ext uri="{FF2B5EF4-FFF2-40B4-BE49-F238E27FC236}">
                <a16:creationId xmlns:a16="http://schemas.microsoft.com/office/drawing/2014/main" id="{F75312E7-BF03-6A76-E619-433A32EA2F59}"/>
              </a:ext>
            </a:extLst>
          </p:cNvPr>
          <p:cNvSpPr/>
          <p:nvPr/>
        </p:nvSpPr>
        <p:spPr>
          <a:xfrm>
            <a:off x="6643688" y="1862138"/>
            <a:ext cx="2500312" cy="24384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00" dirty="0"/>
              <a:t>.</a:t>
            </a:r>
            <a:endParaRPr lang="ru-RU" sz="1000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E1AD31B-A369-B91A-619F-EE77F349A93B}"/>
              </a:ext>
            </a:extLst>
          </p:cNvPr>
          <p:cNvSpPr/>
          <p:nvPr/>
        </p:nvSpPr>
        <p:spPr>
          <a:xfrm>
            <a:off x="4932040" y="102182"/>
            <a:ext cx="3600401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Соответствие заболевания в выписке с тем, что указано в направлении</a:t>
            </a:r>
          </a:p>
        </p:txBody>
      </p:sp>
      <p:pic>
        <p:nvPicPr>
          <p:cNvPr id="30762" name="Рисунок 86" descr="Предупреждение">
            <a:extLst>
              <a:ext uri="{FF2B5EF4-FFF2-40B4-BE49-F238E27FC236}">
                <a16:creationId xmlns:a16="http://schemas.microsoft.com/office/drawing/2014/main" id="{772BD48F-D892-5AD6-5685-50194A356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38113"/>
            <a:ext cx="520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C1197103-D38F-95EA-6D95-06C11D38C831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849D34B-C236-2808-8F88-91710BD5F9A1}"/>
              </a:ext>
            </a:extLst>
          </p:cNvPr>
          <p:cNvSpPr txBox="1"/>
          <p:nvPr/>
        </p:nvSpPr>
        <p:spPr>
          <a:xfrm>
            <a:off x="6675438" y="4589463"/>
            <a:ext cx="2468562" cy="43021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000">
                <a:solidFill>
                  <a:srgbClr val="C00000"/>
                </a:solidFill>
              </a:rPr>
              <a:t>Все бланки можно скачать на сайте: </a:t>
            </a:r>
            <a:r>
              <a:rPr lang="en-US" sz="1000" b="1">
                <a:solidFill>
                  <a:srgbClr val="0070C0"/>
                </a:solidFill>
                <a:hlinkClick r:id="rId5"/>
              </a:rPr>
              <a:t>https://ckdmo74.ru/</a:t>
            </a:r>
            <a:r>
              <a:rPr lang="ru-RU" sz="1000" b="1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0765" name="Рисунок 3" descr="Предупреждение">
            <a:extLst>
              <a:ext uri="{FF2B5EF4-FFF2-40B4-BE49-F238E27FC236}">
                <a16:creationId xmlns:a16="http://schemas.microsoft.com/office/drawing/2014/main" id="{6269135F-4C0A-8224-8471-F5C14072D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619625"/>
            <a:ext cx="3127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5C47FE7-B053-CA8D-8504-0C9F97615618}"/>
              </a:ext>
            </a:extLst>
          </p:cNvPr>
          <p:cNvSpPr txBox="1"/>
          <p:nvPr/>
        </p:nvSpPr>
        <p:spPr>
          <a:xfrm>
            <a:off x="6948488" y="2130425"/>
            <a:ext cx="1963737" cy="2170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000" b="1" u="sng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Выписка должна содержать: </a:t>
            </a:r>
          </a:p>
          <a:p>
            <a:pPr eaLnBrk="1" hangingPunct="1">
              <a:buFont typeface="Arial" pitchFamily="34" charset="0"/>
              <a:buChar char="–"/>
              <a:defRPr/>
            </a:pPr>
            <a:r>
              <a:rPr lang="ru-RU" sz="900">
                <a:solidFill>
                  <a:srgbClr val="FFFFFF"/>
                </a:solidFill>
                <a:latin typeface="Garamond" pitchFamily="18" charset="0"/>
              </a:rPr>
              <a:t>диагноз заболевания (состояния), код диагноза по МКБ, </a:t>
            </a:r>
          </a:p>
          <a:p>
            <a:pPr eaLnBrk="1" hangingPunct="1">
              <a:buFont typeface="Arial" pitchFamily="34" charset="0"/>
              <a:buChar char="–"/>
              <a:defRPr/>
            </a:pPr>
            <a:r>
              <a:rPr lang="ru-RU" sz="900">
                <a:solidFill>
                  <a:srgbClr val="FFFFFF"/>
                </a:solidFill>
                <a:latin typeface="Garamond" pitchFamily="18" charset="0"/>
              </a:rPr>
              <a:t>сведения о состоянии здоровья пациента,</a:t>
            </a:r>
          </a:p>
          <a:p>
            <a:pPr eaLnBrk="1" hangingPunct="1">
              <a:buFont typeface="Arial" pitchFamily="34" charset="0"/>
              <a:buChar char="–"/>
              <a:defRPr/>
            </a:pPr>
            <a:r>
              <a:rPr lang="ru-RU" sz="900">
                <a:solidFill>
                  <a:srgbClr val="FFFFFF"/>
                </a:solidFill>
                <a:latin typeface="Garamond" pitchFamily="18" charset="0"/>
              </a:rPr>
              <a:t>результаты лабораторных, инструментальных и других видов исследований, подтверждающих установленный диагноз и необходимость оказания высокотехнологичной медицинской помощи</a:t>
            </a:r>
            <a:endParaRPr lang="ru-RU" sz="900">
              <a:latin typeface="Garamond" pitchFamily="18" charset="0"/>
            </a:endParaRPr>
          </a:p>
          <a:p>
            <a:pPr eaLnBrk="1" hangingPunct="1">
              <a:defRPr/>
            </a:pPr>
            <a:endParaRPr lang="ru-RU" sz="900">
              <a:latin typeface="Garamond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E4555D-B629-4D24-B857-CFD5CB106E3E}"/>
              </a:ext>
            </a:extLst>
          </p:cNvPr>
          <p:cNvSpPr/>
          <p:nvPr/>
        </p:nvSpPr>
        <p:spPr>
          <a:xfrm>
            <a:off x="1258888" y="987574"/>
            <a:ext cx="865187" cy="14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F46C975-79B1-E4A8-FAD3-AA8B00197418}"/>
              </a:ext>
            </a:extLst>
          </p:cNvPr>
          <p:cNvSpPr/>
          <p:nvPr/>
        </p:nvSpPr>
        <p:spPr>
          <a:xfrm rot="16200000" flipV="1">
            <a:off x="1894681" y="-1896269"/>
            <a:ext cx="5173663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747" name="Slide Number Placeholder 21">
            <a:extLst>
              <a:ext uri="{FF2B5EF4-FFF2-40B4-BE49-F238E27FC236}">
                <a16:creationId xmlns:a16="http://schemas.microsoft.com/office/drawing/2014/main" id="{6070CE52-0EF3-4D4F-83E9-2802C17FFE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25F7D1A6-7028-4C56-8681-AD92F4915AF4}" type="slidenum">
              <a:rPr lang="en-US" altLang="ru-RU" sz="900">
                <a:solidFill>
                  <a:schemeClr val="bg1"/>
                </a:solidFill>
              </a:rPr>
              <a:pPr/>
              <a:t>27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0BCCD747-ABDB-4884-337F-662E905B504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9822D49-1C2E-8FD7-8B92-6D1ED3E32F51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A1C1EBF4-AAF5-950C-88CB-9A6F9A3BAA20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EB86D0F7-C53A-62B6-0E2A-8237C7F05BDA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D54A41C5-BF9B-B804-E623-FDEDD31C8D75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45EF6DEA-3F53-8F0A-5234-0A6127E06D00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B2CC5397-DCA2-BE51-5532-7D3B63195E8D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8080C86-C541-E4BB-214D-53FCAF8C3E6A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C5A1EF5-2CB1-7D85-3675-4C148A0346EF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205BEDB-2740-95A8-DDAA-1E320AEA124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0386CDC-F1F1-C7F9-64FD-2C4071204CF3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406034A-B803-A377-CE7B-ED1D5CAF9887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58254D9-A788-BBB2-7520-FDCF8BF674C8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8236E26-D314-1E0C-0AF2-6C2836140658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9A5A595-A14E-81A9-A0D0-67514FFFA9FE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309C021-DFD1-002A-B3BD-DB593183ACA0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3375C1E-5E69-6CAB-73EB-8BF87EE1AF71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6EF931A-7755-7942-08A3-1D7DA32BD810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AEA5B9E-DB5F-B611-652C-197D5481AB59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D623516-F537-6529-1016-5312E8AC5F88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D8872B40-047B-BB0A-8714-2279DF4A6D0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48E81629-CF83-2BBB-772C-E1CF5378B5A3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47E9FCAD-9A5D-57A3-6651-FBAC32F7DACD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0FA3B161-A2A5-37EB-99F4-A30DC52B52A8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480070-9EB4-3B67-C19F-6EC9F74D3519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94851325-5F86-927B-B503-4D3FEBF2FCD5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F8FA494-B347-AA66-1F95-586A16E8F583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352B9B9-F38B-7387-0C45-D6D249A0A56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BFCC59BC-9D5F-45BB-D74F-17534366BF8D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4F16D4ED-7B5A-C8BB-92EA-59C10EBC9925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E89592E-FEB1-0756-F8A5-C898D7F38E8F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B51AB1A-2689-04D3-38AC-0B034295914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617D6DF-50ED-21DB-C349-AFD0A1165A49}"/>
              </a:ext>
            </a:extLst>
          </p:cNvPr>
          <p:cNvSpPr/>
          <p:nvPr/>
        </p:nvSpPr>
        <p:spPr>
          <a:xfrm>
            <a:off x="2016918" y="30785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выписки</a:t>
            </a:r>
          </a:p>
        </p:txBody>
      </p:sp>
      <p:pic>
        <p:nvPicPr>
          <p:cNvPr id="31781" name="Рисунок 86" descr="Предупреждение">
            <a:extLst>
              <a:ext uri="{FF2B5EF4-FFF2-40B4-BE49-F238E27FC236}">
                <a16:creationId xmlns:a16="http://schemas.microsoft.com/office/drawing/2014/main" id="{C104A67B-9856-5838-4F3D-10182A721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91E124CD-DB26-F0B0-650F-37B021CA9E29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D4B64DC6-2478-9C92-F7C2-A8755C6AF68F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BC9B25-87FD-573D-16FF-DBE90AFFFD86}"/>
              </a:ext>
            </a:extLst>
          </p:cNvPr>
          <p:cNvSpPr/>
          <p:nvPr/>
        </p:nvSpPr>
        <p:spPr>
          <a:xfrm>
            <a:off x="4525963" y="519113"/>
            <a:ext cx="4546600" cy="4654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67FCA429-B1E2-4F0C-CBA7-41D893B0AE7A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7E942C-D899-49EB-BACD-4D22524CF7BE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EBEDFB9-1335-0568-C0DE-7D32CA1D4C71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13DEC-27EF-7F6A-6DE2-AEE6C3831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1"/>
          <a:stretch/>
        </p:blipFill>
        <p:spPr>
          <a:xfrm>
            <a:off x="433388" y="519113"/>
            <a:ext cx="3003550" cy="424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D2FDB39-A367-0B1B-E0BD-E1FF2D7370CD}"/>
              </a:ext>
            </a:extLst>
          </p:cNvPr>
          <p:cNvCxnSpPr/>
          <p:nvPr/>
        </p:nvCxnSpPr>
        <p:spPr>
          <a:xfrm>
            <a:off x="2268538" y="4479925"/>
            <a:ext cx="3032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1D79CCFE-545C-9B0D-58DD-08C1FBF38C6E}"/>
              </a:ext>
            </a:extLst>
          </p:cNvPr>
          <p:cNvCxnSpPr>
            <a:cxnSpLocks/>
          </p:cNvCxnSpPr>
          <p:nvPr/>
        </p:nvCxnSpPr>
        <p:spPr>
          <a:xfrm>
            <a:off x="4335463" y="987425"/>
            <a:ext cx="76041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3" name="Рисунок 52" descr="неправильная выписка2.jpg">
            <a:extLst>
              <a:ext uri="{FF2B5EF4-FFF2-40B4-BE49-F238E27FC236}">
                <a16:creationId xmlns:a16="http://schemas.microsoft.com/office/drawing/2014/main" id="{BB16A751-06E0-A6B2-A7E7-BC7EEF10B8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13"/>
          <a:stretch>
            <a:fillRect/>
          </a:stretch>
        </p:blipFill>
        <p:spPr>
          <a:xfrm>
            <a:off x="3708400" y="519113"/>
            <a:ext cx="3087688" cy="424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62254FB-FFCB-CCF9-7238-08E106414D8C}"/>
              </a:ext>
            </a:extLst>
          </p:cNvPr>
          <p:cNvCxnSpPr>
            <a:cxnSpLocks/>
          </p:cNvCxnSpPr>
          <p:nvPr/>
        </p:nvCxnSpPr>
        <p:spPr>
          <a:xfrm>
            <a:off x="3929063" y="985838"/>
            <a:ext cx="2716212" cy="15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3D143F7-48A2-5A87-D2DE-84B51FB316EA}"/>
              </a:ext>
            </a:extLst>
          </p:cNvPr>
          <p:cNvSpPr/>
          <p:nvPr/>
        </p:nvSpPr>
        <p:spPr>
          <a:xfrm>
            <a:off x="7094538" y="1423988"/>
            <a:ext cx="1581150" cy="808037"/>
          </a:xfrm>
          <a:prstGeom prst="wedgeRectCallout">
            <a:avLst>
              <a:gd name="adj1" fmla="val -115015"/>
              <a:gd name="adj2" fmla="val -11291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>
                <a:solidFill>
                  <a:srgbClr val="FFFFFF"/>
                </a:solidFill>
                <a:latin typeface="Garamond" pitchFamily="18" charset="0"/>
                <a:ea typeface="FontAwesome"/>
              </a:rPr>
              <a:t>М 17.0   </a:t>
            </a:r>
            <a:r>
              <a:rPr lang="ru-RU" sz="1200" b="1">
                <a:solidFill>
                  <a:srgbClr val="FFFFFF"/>
                </a:solidFill>
                <a:latin typeface="Times New Roman" pitchFamily="18" charset="0"/>
                <a:ea typeface="FontAwesome"/>
                <a:cs typeface="Times New Roman" pitchFamily="18" charset="0"/>
              </a:rPr>
              <a:t>Гонартроз (артроз коленного сустава) </a:t>
            </a:r>
          </a:p>
        </p:txBody>
      </p:sp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FEECDEAD-1146-E418-7E7A-CA446456C96E}"/>
              </a:ext>
            </a:extLst>
          </p:cNvPr>
          <p:cNvSpPr/>
          <p:nvPr/>
        </p:nvSpPr>
        <p:spPr>
          <a:xfrm>
            <a:off x="7254875" y="3490913"/>
            <a:ext cx="1581150" cy="809625"/>
          </a:xfrm>
          <a:prstGeom prst="wedgeRectCallout">
            <a:avLst>
              <a:gd name="adj1" fmla="val -342577"/>
              <a:gd name="adj2" fmla="val 6394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>
                <a:solidFill>
                  <a:srgbClr val="FFFFFF"/>
                </a:solidFill>
                <a:latin typeface="Garamond" pitchFamily="18" charset="0"/>
                <a:ea typeface="FontAwesome"/>
              </a:rPr>
              <a:t>М 16.0 </a:t>
            </a:r>
            <a:r>
              <a:rPr lang="ru-RU" sz="1200" b="1">
                <a:solidFill>
                  <a:srgbClr val="FFFFFF"/>
                </a:solidFill>
                <a:latin typeface="Times New Roman" pitchFamily="18" charset="0"/>
                <a:ea typeface="FontAwesome"/>
                <a:cs typeface="Times New Roman" pitchFamily="18" charset="0"/>
              </a:rPr>
              <a:t>Коксартроз  (артроз тазобедренного сустава)</a:t>
            </a:r>
            <a:endParaRPr lang="ru-RU" sz="120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F46C975-79B1-E4A8-FAD3-AA8B00197418}"/>
              </a:ext>
            </a:extLst>
          </p:cNvPr>
          <p:cNvSpPr/>
          <p:nvPr/>
        </p:nvSpPr>
        <p:spPr>
          <a:xfrm rot="16200000" flipV="1">
            <a:off x="1894681" y="-1896269"/>
            <a:ext cx="5173663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747" name="Slide Number Placeholder 21">
            <a:extLst>
              <a:ext uri="{FF2B5EF4-FFF2-40B4-BE49-F238E27FC236}">
                <a16:creationId xmlns:a16="http://schemas.microsoft.com/office/drawing/2014/main" id="{6070CE52-0EF3-4D4F-83E9-2802C17FFE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25F7D1A6-7028-4C56-8681-AD92F4915AF4}" type="slidenum">
              <a:rPr lang="en-US" altLang="ru-RU" sz="900">
                <a:solidFill>
                  <a:schemeClr val="bg1"/>
                </a:solidFill>
              </a:rPr>
              <a:pPr/>
              <a:t>28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0BCCD747-ABDB-4884-337F-662E905B504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9822D49-1C2E-8FD7-8B92-6D1ED3E32F51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A1C1EBF4-AAF5-950C-88CB-9A6F9A3BAA20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EB86D0F7-C53A-62B6-0E2A-8237C7F05BDA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D54A41C5-BF9B-B804-E623-FDEDD31C8D75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45EF6DEA-3F53-8F0A-5234-0A6127E06D00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B2CC5397-DCA2-BE51-5532-7D3B63195E8D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8080C86-C541-E4BB-214D-53FCAF8C3E6A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C5A1EF5-2CB1-7D85-3675-4C148A0346EF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205BEDB-2740-95A8-DDAA-1E320AEA124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0386CDC-F1F1-C7F9-64FD-2C4071204CF3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406034A-B803-A377-CE7B-ED1D5CAF9887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58254D9-A788-BBB2-7520-FDCF8BF674C8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8236E26-D314-1E0C-0AF2-6C2836140658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9A5A595-A14E-81A9-A0D0-67514FFFA9FE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309C021-DFD1-002A-B3BD-DB593183ACA0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3375C1E-5E69-6CAB-73EB-8BF87EE1AF71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6EF931A-7755-7942-08A3-1D7DA32BD810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AEA5B9E-DB5F-B611-652C-197D5481AB59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D623516-F537-6529-1016-5312E8AC5F88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D8872B40-047B-BB0A-8714-2279DF4A6D0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48E81629-CF83-2BBB-772C-E1CF5378B5A3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47E9FCAD-9A5D-57A3-6651-FBAC32F7DACD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0FA3B161-A2A5-37EB-99F4-A30DC52B52A8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480070-9EB4-3B67-C19F-6EC9F74D3519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94851325-5F86-927B-B503-4D3FEBF2FCD5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F8FA494-B347-AA66-1F95-586A16E8F583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352B9B9-F38B-7387-0C45-D6D249A0A56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BFCC59BC-9D5F-45BB-D74F-17534366BF8D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4F16D4ED-7B5A-C8BB-92EA-59C10EBC9925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E89592E-FEB1-0756-F8A5-C898D7F38E8F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B51AB1A-2689-04D3-38AC-0B034295914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617D6DF-50ED-21DB-C349-AFD0A1165A49}"/>
              </a:ext>
            </a:extLst>
          </p:cNvPr>
          <p:cNvSpPr/>
          <p:nvPr/>
        </p:nvSpPr>
        <p:spPr>
          <a:xfrm>
            <a:off x="2016918" y="30785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выписки</a:t>
            </a:r>
          </a:p>
        </p:txBody>
      </p:sp>
      <p:pic>
        <p:nvPicPr>
          <p:cNvPr id="31781" name="Рисунок 86" descr="Предупреждение">
            <a:extLst>
              <a:ext uri="{FF2B5EF4-FFF2-40B4-BE49-F238E27FC236}">
                <a16:creationId xmlns:a16="http://schemas.microsoft.com/office/drawing/2014/main" id="{C104A67B-9856-5838-4F3D-10182A721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91E124CD-DB26-F0B0-650F-37B021CA9E29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D4B64DC6-2478-9C92-F7C2-A8755C6AF68F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BC9B25-87FD-573D-16FF-DBE90AFFFD86}"/>
              </a:ext>
            </a:extLst>
          </p:cNvPr>
          <p:cNvSpPr/>
          <p:nvPr/>
        </p:nvSpPr>
        <p:spPr>
          <a:xfrm>
            <a:off x="4525963" y="519113"/>
            <a:ext cx="4546600" cy="4654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67FCA429-B1E2-4F0C-CBA7-41D893B0AE7A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7E942C-D899-49EB-BACD-4D22524CF7BE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EBEDFB9-1335-0568-C0DE-7D32CA1D4C71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5114FD-EBDC-48C3-A13A-EAA2F30E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0" y="580877"/>
            <a:ext cx="2835020" cy="4011910"/>
          </a:xfrm>
          <a:prstGeom prst="rect">
            <a:avLst/>
          </a:prstGeom>
        </p:spPr>
      </p:pic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F3D143F7-48A2-5A87-D2DE-84B51FB316EA}"/>
              </a:ext>
            </a:extLst>
          </p:cNvPr>
          <p:cNvSpPr/>
          <p:nvPr/>
        </p:nvSpPr>
        <p:spPr>
          <a:xfrm>
            <a:off x="3417888" y="992583"/>
            <a:ext cx="1581150" cy="808037"/>
          </a:xfrm>
          <a:prstGeom prst="wedgeRectCallout">
            <a:avLst>
              <a:gd name="adj1" fmla="val -176731"/>
              <a:gd name="adj2" fmla="val -819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FF"/>
                </a:solidFill>
                <a:latin typeface="Garamond" pitchFamily="18" charset="0"/>
                <a:ea typeface="FontAwesome"/>
                <a:cs typeface="Times New Roman" pitchFamily="18" charset="0"/>
              </a:rPr>
              <a:t>Давность даты выдачи превышает 30 календарных дней</a:t>
            </a:r>
            <a:endParaRPr lang="ru-RU" sz="1200" b="1" dirty="0">
              <a:solidFill>
                <a:srgbClr val="FFFFFF"/>
              </a:solidFill>
              <a:latin typeface="Times New Roman" pitchFamily="18" charset="0"/>
              <a:ea typeface="FontAwesome"/>
              <a:cs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FB3F5B-0814-41DF-B561-81C9FCE7D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34" y="580877"/>
            <a:ext cx="2865550" cy="4055114"/>
          </a:xfrm>
          <a:prstGeom prst="rect">
            <a:avLst/>
          </a:prstGeom>
        </p:spPr>
      </p:pic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FEECDEAD-1146-E418-7E7A-CA446456C96E}"/>
              </a:ext>
            </a:extLst>
          </p:cNvPr>
          <p:cNvSpPr/>
          <p:nvPr/>
        </p:nvSpPr>
        <p:spPr>
          <a:xfrm>
            <a:off x="3417888" y="2643187"/>
            <a:ext cx="1581150" cy="809625"/>
          </a:xfrm>
          <a:prstGeom prst="wedgeRectCallout">
            <a:avLst>
              <a:gd name="adj1" fmla="val 93748"/>
              <a:gd name="adj2" fmla="val -17626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Выписка </a:t>
            </a:r>
            <a:r>
              <a:rPr lang="ru-RU" sz="1200" b="1" dirty="0" err="1">
                <a:solidFill>
                  <a:srgbClr val="FFFFFF"/>
                </a:solidFill>
                <a:latin typeface="Garamond" pitchFamily="18" charset="0"/>
                <a:ea typeface="FontAwesome"/>
              </a:rPr>
              <a:t>малоинформативна</a:t>
            </a:r>
            <a:r>
              <a:rPr lang="ru-RU" sz="12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, данных недостаточно</a:t>
            </a:r>
          </a:p>
        </p:txBody>
      </p:sp>
    </p:spTree>
    <p:extLst>
      <p:ext uri="{BB962C8B-B14F-4D97-AF65-F5344CB8AC3E}">
        <p14:creationId xmlns:p14="http://schemas.microsoft.com/office/powerpoint/2010/main" val="255205179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F46C975-79B1-E4A8-FAD3-AA8B00197418}"/>
              </a:ext>
            </a:extLst>
          </p:cNvPr>
          <p:cNvSpPr/>
          <p:nvPr/>
        </p:nvSpPr>
        <p:spPr>
          <a:xfrm rot="16200000" flipV="1">
            <a:off x="1894681" y="-1896269"/>
            <a:ext cx="5173663" cy="896620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747" name="Slide Number Placeholder 21">
            <a:extLst>
              <a:ext uri="{FF2B5EF4-FFF2-40B4-BE49-F238E27FC236}">
                <a16:creationId xmlns:a16="http://schemas.microsoft.com/office/drawing/2014/main" id="{6070CE52-0EF3-4D4F-83E9-2802C17FFE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25F7D1A6-7028-4C56-8681-AD92F4915AF4}" type="slidenum">
              <a:rPr lang="en-US" altLang="ru-RU" sz="900">
                <a:solidFill>
                  <a:schemeClr val="bg1"/>
                </a:solidFill>
              </a:rPr>
              <a:pPr/>
              <a:t>29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0BCCD747-ABDB-4884-337F-662E905B504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9822D49-1C2E-8FD7-8B92-6D1ED3E32F51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A1C1EBF4-AAF5-950C-88CB-9A6F9A3BAA20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EB86D0F7-C53A-62B6-0E2A-8237C7F05BDA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D54A41C5-BF9B-B804-E623-FDEDD31C8D75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45EF6DEA-3F53-8F0A-5234-0A6127E06D00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B2CC5397-DCA2-BE51-5532-7D3B63195E8D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8080C86-C541-E4BB-214D-53FCAF8C3E6A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C5A1EF5-2CB1-7D85-3675-4C148A0346EF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205BEDB-2740-95A8-DDAA-1E320AEA124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D0386CDC-F1F1-C7F9-64FD-2C4071204CF3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2406034A-B803-A377-CE7B-ED1D5CAF9887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58254D9-A788-BBB2-7520-FDCF8BF674C8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8236E26-D314-1E0C-0AF2-6C2836140658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9A5A595-A14E-81A9-A0D0-67514FFFA9FE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309C021-DFD1-002A-B3BD-DB593183ACA0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A3375C1E-5E69-6CAB-73EB-8BF87EE1AF71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6EF931A-7755-7942-08A3-1D7DA32BD810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AEA5B9E-DB5F-B611-652C-197D5481AB59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5D623516-F537-6529-1016-5312E8AC5F88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D8872B40-047B-BB0A-8714-2279DF4A6D0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48E81629-CF83-2BBB-772C-E1CF5378B5A3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47E9FCAD-9A5D-57A3-6651-FBAC32F7DACD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0FA3B161-A2A5-37EB-99F4-A30DC52B52A8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A480070-9EB4-3B67-C19F-6EC9F74D3519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94851325-5F86-927B-B503-4D3FEBF2FCD5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FF8FA494-B347-AA66-1F95-586A16E8F583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352B9B9-F38B-7387-0C45-D6D249A0A565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BFCC59BC-9D5F-45BB-D74F-17534366BF8D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4F16D4ED-7B5A-C8BB-92EA-59C10EBC9925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E89592E-FEB1-0756-F8A5-C898D7F38E8F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B51AB1A-2689-04D3-38AC-0B034295914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A617D6DF-50ED-21DB-C349-AFD0A1165A49}"/>
              </a:ext>
            </a:extLst>
          </p:cNvPr>
          <p:cNvSpPr/>
          <p:nvPr/>
        </p:nvSpPr>
        <p:spPr>
          <a:xfrm>
            <a:off x="2016918" y="30785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Заключение специалиста-эксперта</a:t>
            </a:r>
          </a:p>
        </p:txBody>
      </p:sp>
      <p:pic>
        <p:nvPicPr>
          <p:cNvPr id="31781" name="Рисунок 86" descr="Предупреждение">
            <a:extLst>
              <a:ext uri="{FF2B5EF4-FFF2-40B4-BE49-F238E27FC236}">
                <a16:creationId xmlns:a16="http://schemas.microsoft.com/office/drawing/2014/main" id="{C104A67B-9856-5838-4F3D-10182A721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"/>
            <a:ext cx="4127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91E124CD-DB26-F0B0-650F-37B021CA9E29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D4B64DC6-2478-9C92-F7C2-A8755C6AF68F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BC9B25-87FD-573D-16FF-DBE90AFFFD86}"/>
              </a:ext>
            </a:extLst>
          </p:cNvPr>
          <p:cNvSpPr/>
          <p:nvPr/>
        </p:nvSpPr>
        <p:spPr>
          <a:xfrm>
            <a:off x="4525963" y="531813"/>
            <a:ext cx="4546600" cy="4654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67FCA429-B1E2-4F0C-CBA7-41D893B0AE7A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7E942C-D899-49EB-BACD-4D22524CF7BE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EBEDFB9-1335-0568-C0DE-7D32CA1D4C71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50C9A2-08EB-4396-8FCC-C44BA9D50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0" y="639415"/>
            <a:ext cx="3122827" cy="4413946"/>
          </a:xfrm>
          <a:prstGeom prst="rect">
            <a:avLst/>
          </a:prstGeom>
        </p:spPr>
      </p:pic>
      <p:sp>
        <p:nvSpPr>
          <p:cNvPr id="50" name="Прямоугольник: скругленные противолежащие углы 49">
            <a:extLst>
              <a:ext uri="{FF2B5EF4-FFF2-40B4-BE49-F238E27FC236}">
                <a16:creationId xmlns:a16="http://schemas.microsoft.com/office/drawing/2014/main" id="{56B22E9A-C50B-4531-8935-87D7421043E4}"/>
              </a:ext>
            </a:extLst>
          </p:cNvPr>
          <p:cNvSpPr/>
          <p:nvPr/>
        </p:nvSpPr>
        <p:spPr>
          <a:xfrm>
            <a:off x="3754546" y="634355"/>
            <a:ext cx="1990144" cy="1978521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u="sng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Обратите внимание!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Код по МКБ </a:t>
            </a:r>
            <a:r>
              <a:rPr lang="ru-RU" b="1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М17 </a:t>
            </a:r>
            <a:r>
              <a:rPr lang="ru-RU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относится и к </a:t>
            </a:r>
            <a:r>
              <a:rPr lang="en-US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I</a:t>
            </a:r>
            <a:r>
              <a:rPr lang="ru-RU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, и ко </a:t>
            </a:r>
            <a:r>
              <a:rPr lang="en-US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II</a:t>
            </a:r>
            <a:r>
              <a:rPr lang="ru-RU" dirty="0">
                <a:solidFill>
                  <a:srgbClr val="262626"/>
                </a:solidFill>
                <a:latin typeface="Garamond" pitchFamily="18" charset="0"/>
                <a:ea typeface="FontAwesome"/>
              </a:rPr>
              <a:t>-му разделу!</a:t>
            </a:r>
            <a:endParaRPr lang="ru-RU" b="1" u="sng" dirty="0">
              <a:solidFill>
                <a:srgbClr val="262626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FEECDEAD-1146-E418-7E7A-CA446456C96E}"/>
              </a:ext>
            </a:extLst>
          </p:cNvPr>
          <p:cNvSpPr/>
          <p:nvPr/>
        </p:nvSpPr>
        <p:spPr>
          <a:xfrm>
            <a:off x="3682871" y="2733934"/>
            <a:ext cx="2086341" cy="1302743"/>
          </a:xfrm>
          <a:prstGeom prst="wedgeRectCallout">
            <a:avLst>
              <a:gd name="adj1" fmla="val -134573"/>
              <a:gd name="adj2" fmla="val 5953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Если в заключении специалиста-эксперта указан 1 раздел, значит пациент будет пролечен по ОМС, и документы необходимо отправить в направляемую МО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D2CF1-21B5-4211-A342-8EF6FE128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51" y="637722"/>
            <a:ext cx="3134545" cy="443796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A92BCC08-068E-45FD-A6DA-BCEEEF161928}"/>
              </a:ext>
            </a:extLst>
          </p:cNvPr>
          <p:cNvSpPr/>
          <p:nvPr/>
        </p:nvSpPr>
        <p:spPr>
          <a:xfrm>
            <a:off x="530451" y="4064349"/>
            <a:ext cx="1403242" cy="1721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C51D041-4F7F-4716-8A16-FA48ED775BD6}"/>
              </a:ext>
            </a:extLst>
          </p:cNvPr>
          <p:cNvCxnSpPr/>
          <p:nvPr/>
        </p:nvCxnSpPr>
        <p:spPr>
          <a:xfrm>
            <a:off x="6156176" y="3430587"/>
            <a:ext cx="652586" cy="95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77038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0FA71943-008D-BC49-A748-784C3D63D702}"/>
              </a:ext>
            </a:extLst>
          </p:cNvPr>
          <p:cNvSpPr/>
          <p:nvPr/>
        </p:nvSpPr>
        <p:spPr>
          <a:xfrm rot="16200000" flipV="1">
            <a:off x="4002088" y="-6350"/>
            <a:ext cx="5143500" cy="51562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561C4B4-4B18-9148-524F-EC9513CA77AD}"/>
              </a:ext>
            </a:extLst>
          </p:cNvPr>
          <p:cNvSpPr/>
          <p:nvPr/>
        </p:nvSpPr>
        <p:spPr>
          <a:xfrm rot="16200000">
            <a:off x="6285706" y="2297907"/>
            <a:ext cx="3940175" cy="175101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BACCD15-2A85-B6EE-7856-F62904E67B22}"/>
              </a:ext>
            </a:extLst>
          </p:cNvPr>
          <p:cNvSpPr/>
          <p:nvPr/>
        </p:nvSpPr>
        <p:spPr>
          <a:xfrm>
            <a:off x="12700" y="4156075"/>
            <a:ext cx="4200525" cy="98583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C3BA1D-1B9C-FA03-5EC9-786FEF3FC0BF}"/>
              </a:ext>
            </a:extLst>
          </p:cNvPr>
          <p:cNvSpPr/>
          <p:nvPr/>
        </p:nvSpPr>
        <p:spPr>
          <a:xfrm>
            <a:off x="12700" y="15875"/>
            <a:ext cx="7215188" cy="62706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70" name="TextBox 1">
            <a:extLst>
              <a:ext uri="{FF2B5EF4-FFF2-40B4-BE49-F238E27FC236}">
                <a16:creationId xmlns:a16="http://schemas.microsoft.com/office/drawing/2014/main" id="{6FE5669C-17AA-AC22-68D1-CE04515B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0175"/>
            <a:ext cx="6562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</a:rPr>
              <a:t>Нормативно-правовые акты</a:t>
            </a:r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2F3F20E3-34FA-CC70-2FF6-9342B68AF349}"/>
              </a:ext>
            </a:extLst>
          </p:cNvPr>
          <p:cNvSpPr/>
          <p:nvPr/>
        </p:nvSpPr>
        <p:spPr>
          <a:xfrm rot="16200000">
            <a:off x="7178235" y="3005401"/>
            <a:ext cx="2355850" cy="1497013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698A1E70-9DE5-11D4-E3D5-22AF777D5FFA}"/>
              </a:ext>
            </a:extLst>
          </p:cNvPr>
          <p:cNvSpPr/>
          <p:nvPr/>
        </p:nvSpPr>
        <p:spPr>
          <a:xfrm rot="16200000">
            <a:off x="6210300" y="976313"/>
            <a:ext cx="3938588" cy="190341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911611-AA24-7676-8DD0-780F551FF5C3}"/>
              </a:ext>
            </a:extLst>
          </p:cNvPr>
          <p:cNvSpPr/>
          <p:nvPr/>
        </p:nvSpPr>
        <p:spPr>
          <a:xfrm>
            <a:off x="179388" y="785813"/>
            <a:ext cx="8675687" cy="3785652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marL="228600" indent="-228600" eaLnBrk="1" hangingPunct="1">
              <a:buFont typeface="Arial" pitchFamily="34" charset="0"/>
              <a:buAutoNum type="arabicPeriod"/>
              <a:defRPr/>
            </a:pPr>
            <a:r>
              <a:rPr lang="ru-RU" sz="1000" b="1" dirty="0">
                <a:latin typeface="Garamond" pitchFamily="18" charset="0"/>
              </a:rPr>
              <a:t>Постановление Правительства РФ от 28 декабря 2023 г. N 2353 "О Программе государственных гарантий бесплатного оказания гражданам медицинской помощи на 2024 год и на плановый период 2025 и 2026 годов" (с изменениями и дополнениями.  Ссылка на электронный ресурс: </a:t>
            </a:r>
            <a:r>
              <a:rPr lang="en-US" sz="1000" b="1" dirty="0">
                <a:solidFill>
                  <a:schemeClr val="bg1"/>
                </a:solidFill>
                <a:latin typeface="Garamond" pitchFamily="18" charset="0"/>
              </a:rPr>
              <a:t>http://government.ru/docs/all/151778/</a:t>
            </a:r>
            <a:endParaRPr lang="ru-RU" sz="1000" b="1" dirty="0">
              <a:solidFill>
                <a:schemeClr val="bg1"/>
              </a:solidFill>
              <a:latin typeface="Garamond" pitchFamily="18" charset="0"/>
            </a:endParaRPr>
          </a:p>
          <a:p>
            <a:pPr marL="228600" indent="-228600" eaLnBrk="1" hangingPunct="1">
              <a:buFont typeface="Arial" pitchFamily="34" charset="0"/>
              <a:buAutoNum type="arabicPeriod"/>
              <a:defRPr/>
            </a:pPr>
            <a:r>
              <a:rPr lang="ru-RU" sz="1000" b="1" dirty="0">
                <a:latin typeface="Garamond" pitchFamily="18" charset="0"/>
              </a:rPr>
              <a:t>Приказ Министерства здравоохранения РФ от 2 октября 2019 г. N 824н «Об утверждении Порядка организации оказания высокотехнологичной медицинской помощи с применением единой государственной информационной системы в сфере здравоохранения» Ссылка на электронный ресурс: </a:t>
            </a:r>
            <a:r>
              <a:rPr lang="en-US" sz="1000" b="1" dirty="0">
                <a:solidFill>
                  <a:srgbClr val="0070C0"/>
                </a:solidFill>
                <a:latin typeface="Garamond" pitchFamily="18" charset="0"/>
                <a:hlinkClick r:id="rId2"/>
              </a:rPr>
              <a:t>https://docs.cntd.ru/document/563530229</a:t>
            </a:r>
            <a:r>
              <a:rPr lang="ru-RU" sz="1000" b="1" dirty="0">
                <a:solidFill>
                  <a:srgbClr val="0070C0"/>
                </a:solidFill>
                <a:latin typeface="Garamond" pitchFamily="18" charset="0"/>
              </a:rPr>
              <a:t> </a:t>
            </a:r>
          </a:p>
          <a:p>
            <a:pPr marL="228600" indent="-228600" eaLnBrk="1" hangingPunct="1">
              <a:buFont typeface="Arial" pitchFamily="34" charset="0"/>
              <a:buAutoNum type="arabicPeriod"/>
              <a:defRPr/>
            </a:pPr>
            <a:endParaRPr lang="ru-RU" sz="1000" b="1" dirty="0">
              <a:solidFill>
                <a:srgbClr val="0070C0"/>
              </a:solidFill>
              <a:latin typeface="Garamond" pitchFamily="18" charset="0"/>
            </a:endParaRPr>
          </a:p>
          <a:p>
            <a:pPr marL="228600" indent="-228600" eaLnBrk="1" hangingPunct="1">
              <a:buFont typeface="Arial" pitchFamily="34" charset="0"/>
              <a:buAutoNum type="arabicPeriod"/>
              <a:defRPr/>
            </a:pPr>
            <a:r>
              <a:rPr lang="ru-RU" sz="1000" b="1" dirty="0">
                <a:latin typeface="Garamond" pitchFamily="18" charset="0"/>
              </a:rPr>
              <a:t>Приказ Министерства здравоохранения РФ от 27 июля 2023 г. N 388н "Об утверждении перечня федеральных государственных учреждений, оказывающих высокотехнологичную медицинскую помощь, не включенную в базовую программу обязательного медицинского страхования, гражданам Российской Федерации, на 2024 год" (с изменениями и дополнениями). Ссылка на электронный ресурс:</a:t>
            </a:r>
            <a:r>
              <a:rPr lang="ru-RU" sz="1000" b="1" dirty="0">
                <a:solidFill>
                  <a:srgbClr val="0070C0"/>
                </a:solidFill>
                <a:latin typeface="Garamond" pitchFamily="18" charset="0"/>
              </a:rPr>
              <a:t> </a:t>
            </a:r>
            <a:r>
              <a:rPr lang="en-US" sz="1000" b="1" u="sng" dirty="0">
                <a:solidFill>
                  <a:schemeClr val="bg1"/>
                </a:solidFill>
                <a:latin typeface="Garamond" pitchFamily="18" charset="0"/>
              </a:rPr>
              <a:t>http://publication.pravo.gov.ru/document/0001202308250022 </a:t>
            </a:r>
            <a:endParaRPr lang="ru-RU" sz="1000" b="1" u="sng" dirty="0">
              <a:solidFill>
                <a:schemeClr val="bg1"/>
              </a:solidFill>
              <a:latin typeface="Garamond" pitchFamily="18" charset="0"/>
            </a:endParaRPr>
          </a:p>
          <a:p>
            <a:pPr marL="228600" indent="-228600" eaLnBrk="1" hangingPunct="1">
              <a:buFont typeface="Arial" pitchFamily="34" charset="0"/>
              <a:buAutoNum type="arabicPeriod"/>
              <a:defRPr/>
            </a:pPr>
            <a:r>
              <a:rPr lang="ru-RU" sz="1000" b="1" dirty="0">
                <a:latin typeface="Garamond" pitchFamily="18" charset="0"/>
              </a:rPr>
              <a:t>Приказ Министерства здравоохранения и социального развития РФ от 22 ноября 2004 г. N 256 "О порядке медицинского отбора и направления больных на санаторно-курортное лечение" (с изменениями и дополнениями). Ссылка на электронный ресурс: </a:t>
            </a:r>
            <a:r>
              <a:rPr lang="en-US" sz="1000" b="1" dirty="0">
                <a:solidFill>
                  <a:srgbClr val="0070C0"/>
                </a:solidFill>
                <a:latin typeface="Garamond" pitchFamily="18" charset="0"/>
                <a:hlinkClick r:id="rId3"/>
              </a:rPr>
              <a:t>https://www.audar-info.ru/na/editArticle/index/type_id/5/doc_id/10450/release_id/30773/sec_id/191819/</a:t>
            </a:r>
            <a:endParaRPr lang="ru-RU" sz="1000" b="1" dirty="0">
              <a:solidFill>
                <a:srgbClr val="0070C0"/>
              </a:solidFill>
              <a:latin typeface="Garamond" pitchFamily="18" charset="0"/>
            </a:endParaRP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ru-RU" sz="1000" b="1" dirty="0">
                <a:latin typeface="Garamond" pitchFamily="18" charset="0"/>
              </a:rPr>
              <a:t>Приказ Министерства здравоохранения  РФ № 1345 от 21.12.2020г. Об утверждении порядка предоставления набора социальных услуг     отдельным категориям граждан.</a:t>
            </a:r>
          </a:p>
          <a:p>
            <a:pPr marL="228600" indent="-228600" eaLnBrk="1" hangingPunct="1">
              <a:defRPr/>
            </a:pPr>
            <a:r>
              <a:rPr lang="ru-RU" sz="1000" b="1" dirty="0">
                <a:latin typeface="Garamond" pitchFamily="18" charset="0"/>
              </a:rPr>
              <a:t>        Ссылка на электронный ресурс: </a:t>
            </a:r>
            <a:r>
              <a:rPr lang="en-US" sz="1000" b="1" dirty="0">
                <a:latin typeface="Garamond" pitchFamily="18" charset="0"/>
                <a:hlinkClick r:id="rId4"/>
              </a:rPr>
              <a:t>https://normativ.kontur.ru/document?moduleId=1&amp;documentId=390706</a:t>
            </a:r>
            <a:endParaRPr lang="ru-RU" sz="1000" b="1" dirty="0">
              <a:latin typeface="Garamond" pitchFamily="18" charset="0"/>
            </a:endParaRPr>
          </a:p>
          <a:p>
            <a:pPr marL="228600" indent="-228600" eaLnBrk="1" hangingPunct="1">
              <a:buFontTx/>
              <a:buAutoNum type="arabicPeriod" startAt="6"/>
              <a:defRPr/>
            </a:pPr>
            <a:r>
              <a:rPr lang="ru-RU" sz="1000" b="1" dirty="0">
                <a:latin typeface="Garamond" pitchFamily="18" charset="0"/>
              </a:rPr>
              <a:t>Приказ Министерства здравоохранения и социального развития РФ от 5 октября 2005 г. N 617 "О порядке направления граждан органами исполнительной власти субъектов Российской Федерации в сфере здравоохранения к месту лечения при наличии медицинских показаний Ссылка на электронный ресурс:</a:t>
            </a:r>
            <a:r>
              <a:rPr lang="ru-RU" sz="1000" b="1" dirty="0">
                <a:solidFill>
                  <a:srgbClr val="0070C0"/>
                </a:solidFill>
                <a:latin typeface="Garamond" pitchFamily="18" charset="0"/>
              </a:rPr>
              <a:t> </a:t>
            </a:r>
            <a:r>
              <a:rPr lang="en-US" sz="1000" b="1" dirty="0">
                <a:solidFill>
                  <a:srgbClr val="0070C0"/>
                </a:solidFill>
                <a:latin typeface="Garamond" pitchFamily="18" charset="0"/>
                <a:hlinkClick r:id="rId5"/>
              </a:rPr>
              <a:t>https://normativ.kontur.ru/document?moduleId=1&amp;documentId=259296</a:t>
            </a:r>
            <a:r>
              <a:rPr lang="ru-RU" sz="1000" b="1" dirty="0">
                <a:solidFill>
                  <a:srgbClr val="0070C0"/>
                </a:solidFill>
                <a:latin typeface="Garamond" pitchFamily="18" charset="0"/>
              </a:rPr>
              <a:t> </a:t>
            </a:r>
          </a:p>
          <a:p>
            <a:pPr marL="228600" indent="-228600" eaLnBrk="1" hangingPunct="1">
              <a:buFontTx/>
              <a:buAutoNum type="arabicPeriod" startAt="6"/>
              <a:defRPr/>
            </a:pPr>
            <a:r>
              <a:rPr lang="ru-RU" sz="1000" b="1" dirty="0">
                <a:latin typeface="Garamond" pitchFamily="18" charset="0"/>
              </a:rPr>
              <a:t>7.    Приказ Министерства здравоохранения Челябинской области №794 от 27.06.2021г</a:t>
            </a:r>
            <a:r>
              <a:rPr lang="ru-RU" sz="1000" dirty="0">
                <a:latin typeface="Garamond" pitchFamily="18" charset="0"/>
              </a:rPr>
              <a:t>. </a:t>
            </a:r>
            <a:r>
              <a:rPr lang="ru-RU" sz="1000" b="1" dirty="0">
                <a:latin typeface="Garamond" pitchFamily="18" charset="0"/>
              </a:rPr>
              <a:t>"Об организации оказания высокотехнологичной медицинской помощи по перечню видов, не включенных в базовую программу обязательного медицинского страхования, гражданам Российской Федерации, проживающим на территории Челябинской области</a:t>
            </a:r>
            <a:r>
              <a:rPr lang="ru-RU" sz="1000" dirty="0">
                <a:latin typeface="Garamond" pitchFamily="18" charset="0"/>
              </a:rPr>
              <a:t> </a:t>
            </a:r>
            <a:r>
              <a:rPr lang="ru-RU" sz="1000" b="1" dirty="0">
                <a:latin typeface="Garamond" pitchFamily="18" charset="0"/>
              </a:rPr>
              <a:t>". Ссылка на электронный ресурс: </a:t>
            </a:r>
            <a:r>
              <a:rPr lang="en-US" sz="1000" b="1" dirty="0">
                <a:solidFill>
                  <a:schemeClr val="accent1"/>
                </a:solidFill>
                <a:latin typeface="Garamond" pitchFamily="18" charset="0"/>
                <a:hlinkClick r:id="rId6"/>
              </a:rPr>
              <a:t>https://ckdmo74.ru/data/documents/Prikaz-VMP-ot-27.06.2021-g.-no-794.pdf</a:t>
            </a:r>
            <a:r>
              <a:rPr lang="ru-RU" sz="1000" b="1" dirty="0">
                <a:solidFill>
                  <a:schemeClr val="accent1"/>
                </a:solidFill>
                <a:latin typeface="Garamond" pitchFamily="18" charset="0"/>
              </a:rPr>
              <a:t> </a:t>
            </a:r>
            <a:endParaRPr lang="ru-RU" sz="1000" b="1" dirty="0">
              <a:latin typeface="Garamond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A54BFB84-4DE5-6350-4FBD-A477E4A14072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95" name="Slide Number Placeholder 21">
            <a:extLst>
              <a:ext uri="{FF2B5EF4-FFF2-40B4-BE49-F238E27FC236}">
                <a16:creationId xmlns:a16="http://schemas.microsoft.com/office/drawing/2014/main" id="{ECC2DA09-C357-9EB7-0F9C-F3D1F6C0128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2376FB04-17EB-4034-AF64-86A026E59A81}" type="slidenum">
              <a:rPr lang="en-US" altLang="ru-RU" sz="900">
                <a:solidFill>
                  <a:schemeClr val="bg1"/>
                </a:solidFill>
              </a:rPr>
              <a:pPr/>
              <a:t>30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90037CBF-7D26-BA39-F938-32106BD11385}"/>
              </a:ext>
            </a:extLst>
          </p:cNvPr>
          <p:cNvSpPr>
            <a:spLocks noChangeAspect="1"/>
          </p:cNvSpPr>
          <p:nvPr/>
        </p:nvSpPr>
        <p:spPr>
          <a:xfrm>
            <a:off x="3049588" y="673100"/>
            <a:ext cx="3914775" cy="39163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2D2FA1A8-F6D2-43EA-C262-7F38B0242AF9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A49E3D-877E-6AA1-22C3-AFD7FCD67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1857375"/>
            <a:ext cx="313213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2AC2AC"/>
                </a:solidFill>
                <a:latin typeface="Garamond" panose="02020404030301010803" pitchFamily="18" charset="0"/>
              </a:rPr>
              <a:t>Оформление </a:t>
            </a:r>
            <a:r>
              <a:rPr lang="ru-RU" altLang="en-US" sz="2800" b="1" u="sng">
                <a:solidFill>
                  <a:srgbClr val="2AC2AC"/>
                </a:solidFill>
                <a:latin typeface="Garamond" panose="02020404030301010803" pitchFamily="18" charset="0"/>
              </a:rPr>
              <a:t>заявлений</a:t>
            </a:r>
            <a:r>
              <a:rPr lang="ru-RU" altLang="en-US" sz="2800" b="1">
                <a:solidFill>
                  <a:srgbClr val="2AC2AC"/>
                </a:solidFill>
                <a:latin typeface="Garamond" panose="02020404030301010803" pitchFamily="18" charset="0"/>
              </a:rPr>
              <a:t> на оказание ВМП</a:t>
            </a:r>
          </a:p>
          <a:p>
            <a:pPr eaLnBrk="1" hangingPunct="1"/>
            <a:endParaRPr lang="en-US" altLang="ru-RU" sz="1000"/>
          </a:p>
        </p:txBody>
      </p:sp>
      <p:sp>
        <p:nvSpPr>
          <p:cNvPr id="33799" name="Заголовок 4">
            <a:extLst>
              <a:ext uri="{FF2B5EF4-FFF2-40B4-BE49-F238E27FC236}">
                <a16:creationId xmlns:a16="http://schemas.microsoft.com/office/drawing/2014/main" id="{1ED7BAA2-5DE0-F88C-D9A3-75C21120FD2C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33800" name="Прямоугольник 3">
            <a:extLst>
              <a:ext uri="{FF2B5EF4-FFF2-40B4-BE49-F238E27FC236}">
                <a16:creationId xmlns:a16="http://schemas.microsoft.com/office/drawing/2014/main" id="{4DD514F9-A968-F804-E664-68AA04C8C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4217988"/>
            <a:ext cx="3365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E8A43AD8-BB99-EA37-DC0D-3A52EEEF137B}"/>
              </a:ext>
            </a:extLst>
          </p:cNvPr>
          <p:cNvSpPr/>
          <p:nvPr/>
        </p:nvSpPr>
        <p:spPr>
          <a:xfrm rot="16200000" flipV="1">
            <a:off x="1838325" y="-1827212"/>
            <a:ext cx="5143500" cy="88201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9" name="Title 14">
            <a:extLst>
              <a:ext uri="{FF2B5EF4-FFF2-40B4-BE49-F238E27FC236}">
                <a16:creationId xmlns:a16="http://schemas.microsoft.com/office/drawing/2014/main" id="{85A062BE-EB1C-3E6C-D776-E2974E104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4975" y="180975"/>
            <a:ext cx="4676775" cy="55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ru-RU" altLang="en-US" sz="1800" dirty="0">
                <a:solidFill>
                  <a:schemeClr val="bg1"/>
                </a:solidFill>
                <a:latin typeface="Garamond" panose="02020404030301010803" pitchFamily="18" charset="0"/>
              </a:rPr>
              <a:t>Заявления на оказание высокотехнологичной медицинской помощи</a:t>
            </a:r>
            <a:endParaRPr lang="en-US" altLang="ru-RU" sz="1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4820" name="Slide Number Placeholder 21">
            <a:extLst>
              <a:ext uri="{FF2B5EF4-FFF2-40B4-BE49-F238E27FC236}">
                <a16:creationId xmlns:a16="http://schemas.microsoft.com/office/drawing/2014/main" id="{20320D7A-BF5D-725B-630B-FE5C42B397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BCF6EAA-316B-462E-816D-A290F57E5388}" type="slidenum">
              <a:rPr lang="en-US" altLang="ru-RU" sz="900">
                <a:solidFill>
                  <a:schemeClr val="bg1"/>
                </a:solidFill>
              </a:rPr>
              <a:pPr/>
              <a:t>31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D6F5DA94-2AD6-A737-80ED-0FBDCBE2D42D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E36C353-D096-B9A8-F2A9-AEC127B72698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D0493236-E65B-29A3-31D8-BBA291DC662F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4B2D3A0F-B3AA-3A5F-C0F2-AEB1D6833D70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A3A7E36F-C477-EDAD-0B72-FA172AACDE50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5F60DDC2-46FC-5F3C-20B3-BBC4D0479673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3AFC3713-7DBF-10DA-416C-D03B28ADE149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DFD0829-1114-74E6-69F1-045D8D8B8F84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ABDC046-03D0-7158-A1FA-8AA8724D4C0A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7BA84E0-A652-9DFB-3B20-5D47C86D565C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EAD045DD-66AD-06BB-D36F-E04EF5E7534E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EBE89738-4E76-28BA-7FF1-5CC1831520EB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909E022-0CC4-5B75-36F0-55B83699E5DF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98ACF872-2F6C-DD3A-F09E-C8100CFDCF28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B05F104-5500-469B-B29B-9A19D4F7C0F8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A0E7EBEC-641E-D117-7475-50CBFCED41F9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A160327-E092-2F91-34AB-355D4732337A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D723F96-7C8A-C15E-A8B6-FD92A112F9D2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FB070377-EDF8-93B6-7AAC-AE441A7BBE68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95284ADB-B762-9376-2867-C575965F35D0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152523D9-12CB-EB8A-5D51-38F2EEBADE6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E05927B-E342-B5EF-C69F-9B81119358B7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BF98A1BB-86A5-113A-8521-A89CDD96ACFE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51B56C6A-F8AA-7EB4-809E-27DAAABB9DDD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94AD169E-9269-0479-7430-B1736893EE81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76F1CACC-27EE-09A5-CB85-CEA1A4DB122C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D3142472-8D4B-4B9D-0D5D-06FDAEAE3A1F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D1EB1812-43EA-1C39-8059-A19E7F950CE6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EA6DD36-90BB-36BA-5FFC-C31DA35374C5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740D5E85-AFEA-4DA1-9318-A411F6B3ADAA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5E7B58A5-1FBF-6FBA-0C3E-5236C0DF5346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E0C6DE58-A5EF-0F2B-453C-6FD0A9B41C77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DA06D58C-FF04-6031-6E35-06DF7507924B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176A4-2FCC-3C45-CE28-F3B50C47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893763"/>
            <a:ext cx="2609850" cy="372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0C09D7-5761-4FB2-7411-4F2809CC8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188" y="893763"/>
            <a:ext cx="2646362" cy="372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Sev01">
            <a:extLst>
              <a:ext uri="{FF2B5EF4-FFF2-40B4-BE49-F238E27FC236}">
                <a16:creationId xmlns:a16="http://schemas.microsoft.com/office/drawing/2014/main" id="{B4B0E866-9AF5-07E6-0851-2AB50982B81A}"/>
              </a:ext>
            </a:extLst>
          </p:cNvPr>
          <p:cNvSpPr>
            <a:spLocks noChangeAspect="1"/>
          </p:cNvSpPr>
          <p:nvPr/>
        </p:nvSpPr>
        <p:spPr>
          <a:xfrm>
            <a:off x="5986463" y="1647825"/>
            <a:ext cx="2114550" cy="20193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>
                <a:solidFill>
                  <a:schemeClr val="tx1"/>
                </a:solidFill>
                <a:latin typeface="Garamond" pitchFamily="18" charset="0"/>
                <a:ea typeface="FontAwesome"/>
              </a:rPr>
              <a:t>Результаты исследований отгружаются по системе мониторинга при открытии талона и по требованию передаются пациенту на руки или в медицинскую организацию, в которой планируется оперативное лечение</a:t>
            </a:r>
            <a:endParaRPr lang="en-US" sz="1000">
              <a:solidFill>
                <a:schemeClr val="tx1"/>
              </a:solidFill>
              <a:latin typeface="Garamond" pitchFamily="18" charset="0"/>
              <a:ea typeface="FontAwesome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64CDA95-3F50-00D8-0547-C76F5B270A2D}"/>
              </a:ext>
            </a:extLst>
          </p:cNvPr>
          <p:cNvCxnSpPr/>
          <p:nvPr/>
        </p:nvCxnSpPr>
        <p:spPr>
          <a:xfrm flipH="1">
            <a:off x="5219700" y="3363913"/>
            <a:ext cx="973138" cy="503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BC72F8-C6EB-FE0C-D726-53851C952E42}"/>
              </a:ext>
            </a:extLst>
          </p:cNvPr>
          <p:cNvSpPr txBox="1"/>
          <p:nvPr/>
        </p:nvSpPr>
        <p:spPr>
          <a:xfrm>
            <a:off x="6154738" y="4514850"/>
            <a:ext cx="2849562" cy="46196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200">
                <a:solidFill>
                  <a:srgbClr val="C00000"/>
                </a:solidFill>
              </a:rPr>
              <a:t>Все бланки можно скачать на сайте: </a:t>
            </a:r>
            <a:r>
              <a:rPr lang="en-US" sz="1200" b="1">
                <a:solidFill>
                  <a:srgbClr val="0070C0"/>
                </a:solidFill>
                <a:hlinkClick r:id="rId4"/>
              </a:rPr>
              <a:t>https://ckdmo74.ru/</a:t>
            </a:r>
            <a:r>
              <a:rPr lang="ru-RU" sz="1200" b="1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4859" name="Рисунок 6" descr="Предупреждение">
            <a:extLst>
              <a:ext uri="{FF2B5EF4-FFF2-40B4-BE49-F238E27FC236}">
                <a16:creationId xmlns:a16="http://schemas.microsoft.com/office/drawing/2014/main" id="{1CFC7264-4D43-8E6D-2AE6-E693F7D37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567238"/>
            <a:ext cx="333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881E62CA-5F32-990D-1BC9-F59AF188241D}"/>
              </a:ext>
            </a:extLst>
          </p:cNvPr>
          <p:cNvSpPr/>
          <p:nvPr/>
        </p:nvSpPr>
        <p:spPr>
          <a:xfrm rot="16200000" flipV="1">
            <a:off x="1939925" y="-1909762"/>
            <a:ext cx="5143500" cy="89662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843" name="Slide Number Placeholder 21">
            <a:extLst>
              <a:ext uri="{FF2B5EF4-FFF2-40B4-BE49-F238E27FC236}">
                <a16:creationId xmlns:a16="http://schemas.microsoft.com/office/drawing/2014/main" id="{8D890AE0-C73E-429F-2C12-D4DB3D0043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68886429-FBC1-4542-B519-5810569D1B18}" type="slidenum">
              <a:rPr lang="en-US" altLang="ru-RU" sz="900">
                <a:solidFill>
                  <a:schemeClr val="bg1"/>
                </a:solidFill>
              </a:rPr>
              <a:pPr/>
              <a:t>32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88B7BFAD-8AF4-CE87-C9D6-9AD837102BC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BF051C8-BAC2-D4F2-6336-CE6FC0F73A8E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3F3A421-99B2-AE1A-49D9-CAFC3F2734AA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7D8A2129-955C-4298-097D-11A7ECC2A0C5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559BB18-20F0-C817-E94F-9E3EC905F16A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79E98BFD-97AE-DE56-073B-1AF3F6F0FABD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C2D1035C-EC49-6661-E7F7-A2FF304ABA98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009DF9-1938-2CE6-A05A-3A86778322F3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5F981FD-D62E-6D9F-F2A6-BCAB170F5F3E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A5C79A-BF46-632C-3A9B-DD52BD89668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0DCB725-7B8C-A139-18AB-389F070DC658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1FEB499-2724-0364-5EC7-09FA3FC2FC18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931A038-AA9E-C8A7-A21F-296064C766BF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90A6B29-5E71-9AE4-9549-60F844D5841F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4C32F50-4698-9F13-8880-98E7FE534EB3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8954744-D72F-2D0C-097D-5FDD31531623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1ADE57E-949B-88FC-0DA9-F0D25C437F27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AC7691D-64B3-77BC-1043-FBB96C872C48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E7397C-8BD1-8F71-61B7-787D56D3E6F0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EFA20463-A130-A166-E687-8901B6ED5F97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C49DC112-F982-8EBD-C8BC-41D5ED70C5B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D3682EE-0A9A-B9BE-BB65-87CF5E940361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3B50C9D-96B4-90AD-1968-50A67503EDD9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309452E6-5200-88D1-AD1F-470A6D5D34AF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7BDA400-DEED-B4FB-4664-6DA8F031BE1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3868B5A-850C-3854-5A1A-D77B42211EDE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9B8A352-B35F-9382-94AA-61C750528784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147D08D3-5B47-025B-E42B-792AF7811500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F018E8E4-B686-95FA-0AF0-C87212260C99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CDA7A79-2F92-7EE0-C674-9553B388DC1F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3606670-64E9-3BC4-36EB-C9193B8D7601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C8A54CA-462D-9546-E41E-96699B47D2C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876" name="Рисунок 86" descr="Предупреждение">
            <a:extLst>
              <a:ext uri="{FF2B5EF4-FFF2-40B4-BE49-F238E27FC236}">
                <a16:creationId xmlns:a16="http://schemas.microsoft.com/office/drawing/2014/main" id="{E104F9C1-5270-6E53-ABCD-51037B47A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5738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FCD3121-28E0-3BC6-15A2-0BAD729D7E31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A7CEDF0A-969E-EA6C-91B5-81575241ABB5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B7A96-C00A-B7A3-B828-E7A9C1443C29}"/>
              </a:ext>
            </a:extLst>
          </p:cNvPr>
          <p:cNvSpPr/>
          <p:nvPr/>
        </p:nvSpPr>
        <p:spPr>
          <a:xfrm>
            <a:off x="4586288" y="460375"/>
            <a:ext cx="4438650" cy="467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B93639E-8F59-C3DF-F202-5240902978B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3D1E45-6944-AF36-F5D7-0E08F7DE96F3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5590349-F002-F8ED-403D-F32066EF9D1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DDC1E746-DE3A-ACC2-CEB2-AF1C49E78F37}"/>
              </a:ext>
            </a:extLst>
          </p:cNvPr>
          <p:cNvSpPr/>
          <p:nvPr/>
        </p:nvSpPr>
        <p:spPr>
          <a:xfrm>
            <a:off x="3149600" y="2203450"/>
            <a:ext cx="1065213" cy="755650"/>
          </a:xfrm>
          <a:prstGeom prst="wedgeRectCallout">
            <a:avLst>
              <a:gd name="adj1" fmla="val -67589"/>
              <a:gd name="adj2" fmla="val 1916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>
                <a:solidFill>
                  <a:srgbClr val="FFFFFF"/>
                </a:solidFill>
                <a:latin typeface="Garamond" pitchFamily="18" charset="0"/>
                <a:ea typeface="FontAwesome"/>
              </a:rPr>
              <a:t>Устаревший бланк заявления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6CB01CA6-E44A-335D-759A-DAD820AC3A99}"/>
              </a:ext>
            </a:extLst>
          </p:cNvPr>
          <p:cNvSpPr/>
          <p:nvPr/>
        </p:nvSpPr>
        <p:spPr>
          <a:xfrm>
            <a:off x="7739063" y="2225675"/>
            <a:ext cx="1235075" cy="755650"/>
          </a:xfrm>
          <a:prstGeom prst="wedgeRectCallout">
            <a:avLst>
              <a:gd name="adj1" fmla="val -66517"/>
              <a:gd name="adj2" fmla="val 2017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>
                <a:solidFill>
                  <a:srgbClr val="FFFFFF"/>
                </a:solidFill>
                <a:latin typeface="Garamond" pitchFamily="18" charset="0"/>
                <a:ea typeface="FontAwesome"/>
              </a:rPr>
              <a:t>Не по установленной форме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6CEFAF-BCC7-4046-F600-4085EBE7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" y="709613"/>
            <a:ext cx="2822575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E07422-7FE4-4E08-D5A4-55ED6763D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00" y="976313"/>
            <a:ext cx="2974975" cy="3462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F783996-F7E6-6D37-E17A-FFAF94BFAC4C}"/>
              </a:ext>
            </a:extLst>
          </p:cNvPr>
          <p:cNvSpPr/>
          <p:nvPr/>
        </p:nvSpPr>
        <p:spPr>
          <a:xfrm>
            <a:off x="2154405" y="206660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заявления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881E62CA-5F32-990D-1BC9-F59AF188241D}"/>
              </a:ext>
            </a:extLst>
          </p:cNvPr>
          <p:cNvSpPr/>
          <p:nvPr/>
        </p:nvSpPr>
        <p:spPr>
          <a:xfrm rot="16200000" flipV="1">
            <a:off x="1939925" y="-1909762"/>
            <a:ext cx="5143500" cy="89662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843" name="Slide Number Placeholder 21">
            <a:extLst>
              <a:ext uri="{FF2B5EF4-FFF2-40B4-BE49-F238E27FC236}">
                <a16:creationId xmlns:a16="http://schemas.microsoft.com/office/drawing/2014/main" id="{8D890AE0-C73E-429F-2C12-D4DB3D0043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68886429-FBC1-4542-B519-5810569D1B18}" type="slidenum">
              <a:rPr lang="en-US" altLang="ru-RU" sz="900">
                <a:solidFill>
                  <a:schemeClr val="bg1"/>
                </a:solidFill>
              </a:rPr>
              <a:pPr/>
              <a:t>33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88B7BFAD-8AF4-CE87-C9D6-9AD837102BC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BF051C8-BAC2-D4F2-6336-CE6FC0F73A8E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3F3A421-99B2-AE1A-49D9-CAFC3F2734AA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7D8A2129-955C-4298-097D-11A7ECC2A0C5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559BB18-20F0-C817-E94F-9E3EC905F16A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79E98BFD-97AE-DE56-073B-1AF3F6F0FABD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C2D1035C-EC49-6661-E7F7-A2FF304ABA98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009DF9-1938-2CE6-A05A-3A86778322F3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5F981FD-D62E-6D9F-F2A6-BCAB170F5F3E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A5C79A-BF46-632C-3A9B-DD52BD89668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0DCB725-7B8C-A139-18AB-389F070DC658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1FEB499-2724-0364-5EC7-09FA3FC2FC18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931A038-AA9E-C8A7-A21F-296064C766BF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90A6B29-5E71-9AE4-9549-60F844D5841F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4C32F50-4698-9F13-8880-98E7FE534EB3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8954744-D72F-2D0C-097D-5FDD31531623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1ADE57E-949B-88FC-0DA9-F0D25C437F27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AC7691D-64B3-77BC-1043-FBB96C872C48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E7397C-8BD1-8F71-61B7-787D56D3E6F0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EFA20463-A130-A166-E687-8901B6ED5F97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C49DC112-F982-8EBD-C8BC-41D5ED70C5B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D3682EE-0A9A-B9BE-BB65-87CF5E940361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3B50C9D-96B4-90AD-1968-50A67503EDD9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309452E6-5200-88D1-AD1F-470A6D5D34AF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7BDA400-DEED-B4FB-4664-6DA8F031BE1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3868B5A-850C-3854-5A1A-D77B42211EDE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9B8A352-B35F-9382-94AA-61C750528784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147D08D3-5B47-025B-E42B-792AF7811500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F018E8E4-B686-95FA-0AF0-C87212260C99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CDA7A79-2F92-7EE0-C674-9553B388DC1F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3606670-64E9-3BC4-36EB-C9193B8D7601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C8A54CA-462D-9546-E41E-96699B47D2C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876" name="Рисунок 86" descr="Предупреждение">
            <a:extLst>
              <a:ext uri="{FF2B5EF4-FFF2-40B4-BE49-F238E27FC236}">
                <a16:creationId xmlns:a16="http://schemas.microsoft.com/office/drawing/2014/main" id="{E104F9C1-5270-6E53-ABCD-51037B47A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5738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FCD3121-28E0-3BC6-15A2-0BAD729D7E31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A7CEDF0A-969E-EA6C-91B5-81575241ABB5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B7A96-C00A-B7A3-B828-E7A9C1443C29}"/>
              </a:ext>
            </a:extLst>
          </p:cNvPr>
          <p:cNvSpPr/>
          <p:nvPr/>
        </p:nvSpPr>
        <p:spPr>
          <a:xfrm>
            <a:off x="4586288" y="460375"/>
            <a:ext cx="4438650" cy="467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B93639E-8F59-C3DF-F202-5240902978B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3D1E45-6944-AF36-F5D7-0E08F7DE96F3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5590349-F002-F8ED-403D-F32066EF9D1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F783996-F7E6-6D37-E17A-FFAF94BFAC4C}"/>
              </a:ext>
            </a:extLst>
          </p:cNvPr>
          <p:cNvSpPr/>
          <p:nvPr/>
        </p:nvSpPr>
        <p:spPr>
          <a:xfrm>
            <a:off x="2154405" y="206660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заявления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BC1A8-7022-4BD7-B984-1AC2F2955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77" y="586897"/>
            <a:ext cx="3165691" cy="4474532"/>
          </a:xfrm>
          <a:prstGeom prst="rect">
            <a:avLst/>
          </a:prstGeom>
        </p:spPr>
      </p:pic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DDC1E746-DE3A-ACC2-CEB2-AF1C49E78F37}"/>
              </a:ext>
            </a:extLst>
          </p:cNvPr>
          <p:cNvSpPr/>
          <p:nvPr/>
        </p:nvSpPr>
        <p:spPr>
          <a:xfrm>
            <a:off x="1382712" y="728663"/>
            <a:ext cx="1065213" cy="755650"/>
          </a:xfrm>
          <a:prstGeom prst="wedgeRectCallout">
            <a:avLst>
              <a:gd name="adj1" fmla="val 115626"/>
              <a:gd name="adj2" fmla="val 2548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Устаревший бланк заявления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6CB01CA6-E44A-335D-759A-DAD820AC3A99}"/>
              </a:ext>
            </a:extLst>
          </p:cNvPr>
          <p:cNvSpPr/>
          <p:nvPr/>
        </p:nvSpPr>
        <p:spPr>
          <a:xfrm>
            <a:off x="6503988" y="794717"/>
            <a:ext cx="1235075" cy="755650"/>
          </a:xfrm>
          <a:prstGeom prst="wedgeRectCallout">
            <a:avLst>
              <a:gd name="adj1" fmla="val -119005"/>
              <a:gd name="adj2" fmla="val 3100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 по установленной форме</a:t>
            </a:r>
          </a:p>
        </p:txBody>
      </p:sp>
      <p:sp>
        <p:nvSpPr>
          <p:cNvPr id="53" name="Облачко с текстом: прямоугольное 52">
            <a:extLst>
              <a:ext uri="{FF2B5EF4-FFF2-40B4-BE49-F238E27FC236}">
                <a16:creationId xmlns:a16="http://schemas.microsoft.com/office/drawing/2014/main" id="{AFBB5DCE-5E3B-4B5C-BF42-E2F414BFE52D}"/>
              </a:ext>
            </a:extLst>
          </p:cNvPr>
          <p:cNvSpPr/>
          <p:nvPr/>
        </p:nvSpPr>
        <p:spPr>
          <a:xfrm>
            <a:off x="796980" y="2482850"/>
            <a:ext cx="1455701" cy="974121"/>
          </a:xfrm>
          <a:prstGeom prst="wedgeRectCallout">
            <a:avLst>
              <a:gd name="adj1" fmla="val 192030"/>
              <a:gd name="adj2" fmla="val -9721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 указано наименование МО, куда направляется пациент</a:t>
            </a:r>
          </a:p>
        </p:txBody>
      </p:sp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ED28D0CD-D204-4A61-9A4A-F0AADBDB1DA1}"/>
              </a:ext>
            </a:extLst>
          </p:cNvPr>
          <p:cNvSpPr/>
          <p:nvPr/>
        </p:nvSpPr>
        <p:spPr>
          <a:xfrm>
            <a:off x="6527981" y="3870386"/>
            <a:ext cx="1235075" cy="755650"/>
          </a:xfrm>
          <a:prstGeom prst="wedgeRectCallout">
            <a:avLst>
              <a:gd name="adj1" fmla="val -258789"/>
              <a:gd name="adj2" fmla="val 3461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подписи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291867896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881E62CA-5F32-990D-1BC9-F59AF188241D}"/>
              </a:ext>
            </a:extLst>
          </p:cNvPr>
          <p:cNvSpPr/>
          <p:nvPr/>
        </p:nvSpPr>
        <p:spPr>
          <a:xfrm rot="16200000" flipV="1">
            <a:off x="1939925" y="-1909762"/>
            <a:ext cx="5143500" cy="89662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843" name="Slide Number Placeholder 21">
            <a:extLst>
              <a:ext uri="{FF2B5EF4-FFF2-40B4-BE49-F238E27FC236}">
                <a16:creationId xmlns:a16="http://schemas.microsoft.com/office/drawing/2014/main" id="{8D890AE0-C73E-429F-2C12-D4DB3D0043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68886429-FBC1-4542-B519-5810569D1B18}" type="slidenum">
              <a:rPr lang="en-US" altLang="ru-RU" sz="900">
                <a:solidFill>
                  <a:schemeClr val="bg1"/>
                </a:solidFill>
              </a:rPr>
              <a:pPr/>
              <a:t>34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88B7BFAD-8AF4-CE87-C9D6-9AD837102BC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BF051C8-BAC2-D4F2-6336-CE6FC0F73A8E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3F3A421-99B2-AE1A-49D9-CAFC3F2734AA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7D8A2129-955C-4298-097D-11A7ECC2A0C5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559BB18-20F0-C817-E94F-9E3EC905F16A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79E98BFD-97AE-DE56-073B-1AF3F6F0FABD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C2D1035C-EC49-6661-E7F7-A2FF304ABA98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009DF9-1938-2CE6-A05A-3A86778322F3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5F981FD-D62E-6D9F-F2A6-BCAB170F5F3E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A5C79A-BF46-632C-3A9B-DD52BD89668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0DCB725-7B8C-A139-18AB-389F070DC658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1FEB499-2724-0364-5EC7-09FA3FC2FC18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931A038-AA9E-C8A7-A21F-296064C766BF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90A6B29-5E71-9AE4-9549-60F844D5841F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4C32F50-4698-9F13-8880-98E7FE534EB3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8954744-D72F-2D0C-097D-5FDD31531623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1ADE57E-949B-88FC-0DA9-F0D25C437F27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AC7691D-64B3-77BC-1043-FBB96C872C48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E7397C-8BD1-8F71-61B7-787D56D3E6F0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EFA20463-A130-A166-E687-8901B6ED5F97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C49DC112-F982-8EBD-C8BC-41D5ED70C5B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D3682EE-0A9A-B9BE-BB65-87CF5E940361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3B50C9D-96B4-90AD-1968-50A67503EDD9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309452E6-5200-88D1-AD1F-470A6D5D34AF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7BDA400-DEED-B4FB-4664-6DA8F031BE1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3868B5A-850C-3854-5A1A-D77B42211EDE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9B8A352-B35F-9382-94AA-61C750528784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147D08D3-5B47-025B-E42B-792AF7811500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F018E8E4-B686-95FA-0AF0-C87212260C99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CDA7A79-2F92-7EE0-C674-9553B388DC1F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3606670-64E9-3BC4-36EB-C9193B8D7601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C8A54CA-462D-9546-E41E-96699B47D2C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876" name="Рисунок 86" descr="Предупреждение">
            <a:extLst>
              <a:ext uri="{FF2B5EF4-FFF2-40B4-BE49-F238E27FC236}">
                <a16:creationId xmlns:a16="http://schemas.microsoft.com/office/drawing/2014/main" id="{E104F9C1-5270-6E53-ABCD-51037B47A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5738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FCD3121-28E0-3BC6-15A2-0BAD729D7E31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A7CEDF0A-969E-EA6C-91B5-81575241ABB5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B7A96-C00A-B7A3-B828-E7A9C1443C29}"/>
              </a:ext>
            </a:extLst>
          </p:cNvPr>
          <p:cNvSpPr/>
          <p:nvPr/>
        </p:nvSpPr>
        <p:spPr>
          <a:xfrm>
            <a:off x="4586288" y="460375"/>
            <a:ext cx="4438650" cy="467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B93639E-8F59-C3DF-F202-5240902978B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3D1E45-6944-AF36-F5D7-0E08F7DE96F3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5590349-F002-F8ED-403D-F32066EF9D1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F783996-F7E6-6D37-E17A-FFAF94BFAC4C}"/>
              </a:ext>
            </a:extLst>
          </p:cNvPr>
          <p:cNvSpPr/>
          <p:nvPr/>
        </p:nvSpPr>
        <p:spPr>
          <a:xfrm>
            <a:off x="2154405" y="206660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Неверно оформленные документы</a:t>
            </a:r>
          </a:p>
        </p:txBody>
      </p:sp>
      <p:sp>
        <p:nvSpPr>
          <p:cNvPr id="61" name="Облачко с текстом: прямоугольное 60">
            <a:extLst>
              <a:ext uri="{FF2B5EF4-FFF2-40B4-BE49-F238E27FC236}">
                <a16:creationId xmlns:a16="http://schemas.microsoft.com/office/drawing/2014/main" id="{6CB01CA6-E44A-335D-759A-DAD820AC3A99}"/>
              </a:ext>
            </a:extLst>
          </p:cNvPr>
          <p:cNvSpPr/>
          <p:nvPr/>
        </p:nvSpPr>
        <p:spPr>
          <a:xfrm>
            <a:off x="4379014" y="751455"/>
            <a:ext cx="1235075" cy="755650"/>
          </a:xfrm>
          <a:prstGeom prst="wedgeRectCallout">
            <a:avLst>
              <a:gd name="adj1" fmla="val 124651"/>
              <a:gd name="adj2" fmla="val 3281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Регистрация в другом регионе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BA663A-1F37-447E-9B03-610B380DA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4" y="811843"/>
            <a:ext cx="2815340" cy="3979330"/>
          </a:xfrm>
          <a:prstGeom prst="rect">
            <a:avLst/>
          </a:prstGeom>
        </p:spPr>
      </p:pic>
      <p:sp>
        <p:nvSpPr>
          <p:cNvPr id="54" name="Облачко с текстом: прямоугольное 53">
            <a:extLst>
              <a:ext uri="{FF2B5EF4-FFF2-40B4-BE49-F238E27FC236}">
                <a16:creationId xmlns:a16="http://schemas.microsoft.com/office/drawing/2014/main" id="{ED28D0CD-D204-4A61-9A4A-F0AADBDB1DA1}"/>
              </a:ext>
            </a:extLst>
          </p:cNvPr>
          <p:cNvSpPr/>
          <p:nvPr/>
        </p:nvSpPr>
        <p:spPr>
          <a:xfrm>
            <a:off x="4021316" y="4029933"/>
            <a:ext cx="1235075" cy="755650"/>
          </a:xfrm>
          <a:prstGeom prst="wedgeRectCallout">
            <a:avLst>
              <a:gd name="adj1" fmla="val -156575"/>
              <a:gd name="adj2" fmla="val -80068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Нет штампа о новом месте регистрации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4F7AC7-B9AC-4267-A4B5-CAEF85C97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9" y="1625665"/>
            <a:ext cx="2164835" cy="22669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6CC2B1-8950-40A3-B7E4-CCC689842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4528" y="1436527"/>
            <a:ext cx="2882900" cy="212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2853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48BAB011-430B-9D8C-1AA6-E0399BE964A8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3" name="Slide Number Placeholder 21">
            <a:extLst>
              <a:ext uri="{FF2B5EF4-FFF2-40B4-BE49-F238E27FC236}">
                <a16:creationId xmlns:a16="http://schemas.microsoft.com/office/drawing/2014/main" id="{4FFB00DF-2161-F45C-754D-1EDCD6AA14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BEAA150-00A8-49F3-BB98-F0000554C6D2}" type="slidenum">
              <a:rPr lang="en-US" altLang="ru-RU" sz="900">
                <a:solidFill>
                  <a:schemeClr val="bg1"/>
                </a:solidFill>
              </a:rPr>
              <a:pPr/>
              <a:t>35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EDE4BA67-60FF-530B-B0AE-3DB58E56AA86}"/>
              </a:ext>
            </a:extLst>
          </p:cNvPr>
          <p:cNvSpPr>
            <a:spLocks noChangeAspect="1"/>
          </p:cNvSpPr>
          <p:nvPr/>
        </p:nvSpPr>
        <p:spPr>
          <a:xfrm>
            <a:off x="2808288" y="1000125"/>
            <a:ext cx="3857625" cy="373221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en-US" b="1" dirty="0">
                <a:solidFill>
                  <a:srgbClr val="2AC2AC"/>
                </a:solidFill>
                <a:latin typeface="Garamond" pitchFamily="18" charset="0"/>
                <a:ea typeface="FontAwesome"/>
              </a:rPr>
              <a:t>Отслеживание статуса талона на ВМП с использованием сведений сайта </a:t>
            </a:r>
            <a:r>
              <a:rPr lang="en-US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talon.rosminzdrav.ru</a:t>
            </a:r>
            <a:endParaRPr lang="ru-RU" altLang="en-US" b="1" dirty="0">
              <a:solidFill>
                <a:srgbClr val="126B7C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5C10D9F2-C995-B300-18BF-BBFD1CEE38D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5606" name="Заголовок 4">
            <a:extLst>
              <a:ext uri="{FF2B5EF4-FFF2-40B4-BE49-F238E27FC236}">
                <a16:creationId xmlns:a16="http://schemas.microsoft.com/office/drawing/2014/main" id="{FFCF3DF1-0A5B-0E3B-CF0D-68C8404FFF85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25607" name="Прямоугольник 3">
            <a:extLst>
              <a:ext uri="{FF2B5EF4-FFF2-40B4-BE49-F238E27FC236}">
                <a16:creationId xmlns:a16="http://schemas.microsoft.com/office/drawing/2014/main" id="{F6E68525-A538-0379-CC49-ECDFB7E64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4252913"/>
            <a:ext cx="31099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>
            <a:extLst>
              <a:ext uri="{FF2B5EF4-FFF2-40B4-BE49-F238E27FC236}">
                <a16:creationId xmlns:a16="http://schemas.microsoft.com/office/drawing/2014/main" id="{E2136BDD-30F5-94E7-9D8D-2E967F1F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55663"/>
            <a:ext cx="6624638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A8CD16-F018-1335-3AB4-9BF2DDFE582D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114C9931-2368-3C0A-BC0B-8CF800CBC890}"/>
              </a:ext>
            </a:extLst>
          </p:cNvPr>
          <p:cNvSpPr/>
          <p:nvPr/>
        </p:nvSpPr>
        <p:spPr>
          <a:xfrm>
            <a:off x="143508" y="1923678"/>
            <a:ext cx="936104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1.</a:t>
            </a:r>
          </a:p>
        </p:txBody>
      </p:sp>
      <p:sp>
        <p:nvSpPr>
          <p:cNvPr id="26631" name="Прямоугольник 13">
            <a:extLst>
              <a:ext uri="{FF2B5EF4-FFF2-40B4-BE49-F238E27FC236}">
                <a16:creationId xmlns:a16="http://schemas.microsoft.com/office/drawing/2014/main" id="{989C9858-33F0-83E2-EDE6-B6A50DCFD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0813"/>
            <a:ext cx="637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3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3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86A9AE-B3CF-2A83-C99D-B6D2580D7A7C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93198CEE-C6C1-AE72-47B8-93EDF52143D2}"/>
              </a:ext>
            </a:extLst>
          </p:cNvPr>
          <p:cNvSpPr/>
          <p:nvPr/>
        </p:nvSpPr>
        <p:spPr>
          <a:xfrm>
            <a:off x="143508" y="1923678"/>
            <a:ext cx="936104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</a:t>
            </a:r>
            <a:r>
              <a:rPr lang="en-US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2</a:t>
            </a:r>
            <a:r>
              <a:rPr lang="ru-RU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.</a:t>
            </a:r>
          </a:p>
        </p:txBody>
      </p:sp>
      <p:sp>
        <p:nvSpPr>
          <p:cNvPr id="27654" name="Прямоугольник 13">
            <a:extLst>
              <a:ext uri="{FF2B5EF4-FFF2-40B4-BE49-F238E27FC236}">
                <a16:creationId xmlns:a16="http://schemas.microsoft.com/office/drawing/2014/main" id="{069F041E-9440-C0B5-4B0E-B3F626B47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0813"/>
            <a:ext cx="637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2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2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pic>
        <p:nvPicPr>
          <p:cNvPr id="27655" name="Picture 2">
            <a:extLst>
              <a:ext uri="{FF2B5EF4-FFF2-40B4-BE49-F238E27FC236}">
                <a16:creationId xmlns:a16="http://schemas.microsoft.com/office/drawing/2014/main" id="{F96B6F5F-14B9-A389-61A1-C1FDD061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77925"/>
            <a:ext cx="42608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BA009DD-39B5-8269-8955-BC0B4FE6C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857250"/>
            <a:ext cx="8120063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E55E41-A195-0C9B-9602-175EBC33B035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01FDF953-CFC0-526B-2284-CB91F5CB8539}"/>
              </a:ext>
            </a:extLst>
          </p:cNvPr>
          <p:cNvSpPr/>
          <p:nvPr/>
        </p:nvSpPr>
        <p:spPr>
          <a:xfrm>
            <a:off x="143508" y="1923678"/>
            <a:ext cx="936104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</a:t>
            </a:r>
            <a:r>
              <a:rPr lang="en-US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3</a:t>
            </a:r>
            <a:r>
              <a:rPr lang="ru-RU" sz="18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.</a:t>
            </a:r>
          </a:p>
        </p:txBody>
      </p:sp>
      <p:sp>
        <p:nvSpPr>
          <p:cNvPr id="28679" name="Прямоугольник 13">
            <a:extLst>
              <a:ext uri="{FF2B5EF4-FFF2-40B4-BE49-F238E27FC236}">
                <a16:creationId xmlns:a16="http://schemas.microsoft.com/office/drawing/2014/main" id="{A4C9D729-FD92-21E1-40C2-DC2B3049D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0813"/>
            <a:ext cx="637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3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3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71B98518-89EA-09DF-EC27-4FCAB899E2A6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7" name="Slide Number Placeholder 21">
            <a:extLst>
              <a:ext uri="{FF2B5EF4-FFF2-40B4-BE49-F238E27FC236}">
                <a16:creationId xmlns:a16="http://schemas.microsoft.com/office/drawing/2014/main" id="{9149C705-84F9-8B8B-3E0A-095D454F81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B03234C6-8407-4936-B1DB-0097E5924525}" type="slidenum">
              <a:rPr lang="en-US" altLang="ru-RU" sz="900">
                <a:solidFill>
                  <a:schemeClr val="bg1"/>
                </a:solidFill>
              </a:rPr>
              <a:pPr/>
              <a:t>39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25D17CD5-E458-BCFE-1143-6684EEEDCDA3}"/>
              </a:ext>
            </a:extLst>
          </p:cNvPr>
          <p:cNvSpPr>
            <a:spLocks noChangeAspect="1"/>
          </p:cNvSpPr>
          <p:nvPr/>
        </p:nvSpPr>
        <p:spPr>
          <a:xfrm>
            <a:off x="3005138" y="614363"/>
            <a:ext cx="3916362" cy="39147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CB4DF604-F9FD-ABCF-A515-5DD06ECC54F5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455CA4-332A-D2EB-6EC6-A8AD64CF8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724635"/>
            <a:ext cx="338455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en-US" sz="2800" b="1" dirty="0">
                <a:solidFill>
                  <a:srgbClr val="2AC2AC"/>
                </a:solidFill>
                <a:latin typeface="Garamond" panose="02020404030301010803" pitchFamily="18" charset="0"/>
              </a:rPr>
              <a:t>Поиск медицинской организации по виду ВМП с использованием сведений сайта </a:t>
            </a:r>
            <a:r>
              <a:rPr lang="en-US" sz="2800" b="1" dirty="0">
                <a:solidFill>
                  <a:srgbClr val="126B7C"/>
                </a:solidFill>
                <a:latin typeface="Garamond" pitchFamily="18" charset="0"/>
              </a:rPr>
              <a:t>talon.rosminzdrav.ru</a:t>
            </a:r>
            <a:endParaRPr lang="ru-RU" altLang="en-US" sz="2800" b="1" dirty="0">
              <a:solidFill>
                <a:srgbClr val="2AC2AC"/>
              </a:solidFill>
              <a:latin typeface="Garamond" panose="02020404030301010803" pitchFamily="18" charset="0"/>
            </a:endParaRPr>
          </a:p>
          <a:p>
            <a:pPr eaLnBrk="1" hangingPunct="1"/>
            <a:endParaRPr lang="en-US" altLang="ru-RU" sz="1000" dirty="0"/>
          </a:p>
        </p:txBody>
      </p:sp>
      <p:sp>
        <p:nvSpPr>
          <p:cNvPr id="36871" name="Заголовок 4">
            <a:extLst>
              <a:ext uri="{FF2B5EF4-FFF2-40B4-BE49-F238E27FC236}">
                <a16:creationId xmlns:a16="http://schemas.microsoft.com/office/drawing/2014/main" id="{1B7D62FC-CB2E-4DA4-C461-C0FACB5F1098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36872" name="Прямоугольник 3">
            <a:extLst>
              <a:ext uri="{FF2B5EF4-FFF2-40B4-BE49-F238E27FC236}">
                <a16:creationId xmlns:a16="http://schemas.microsoft.com/office/drawing/2014/main" id="{0EDE97D7-2404-8D82-8EDB-5CF0ED7E1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252913"/>
            <a:ext cx="3384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BF1A5EB-5E99-C01E-ADD1-851C16757559}"/>
              </a:ext>
            </a:extLst>
          </p:cNvPr>
          <p:cNvSpPr/>
          <p:nvPr/>
        </p:nvSpPr>
        <p:spPr>
          <a:xfrm>
            <a:off x="338138" y="131763"/>
            <a:ext cx="8293100" cy="855662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u="sng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Оформление талонов по следующему перечню видов медицинской помощи 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Согласно Постановлению Правительства РФ от 28 декабря 2023 г. N 2353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"О Программе государственных гарантий бесплатного оказания гражданам медицинской помощи на 2024 год и на плановый период 2025 и 2026 годов"</a:t>
            </a:r>
          </a:p>
        </p:txBody>
      </p:sp>
      <p:sp>
        <p:nvSpPr>
          <p:cNvPr id="12291" name="Slide Number Placeholder 21">
            <a:extLst>
              <a:ext uri="{FF2B5EF4-FFF2-40B4-BE49-F238E27FC236}">
                <a16:creationId xmlns:a16="http://schemas.microsoft.com/office/drawing/2014/main" id="{55105C3A-67EC-14CD-D94B-B7DD2F27F7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234527C-89F4-4AC5-92E4-A64C084299BF}" type="slidenum">
              <a:rPr lang="en-US" altLang="ru-RU" sz="900">
                <a:solidFill>
                  <a:schemeClr val="bg1"/>
                </a:solidFill>
              </a:rPr>
              <a:pPr/>
              <a:t>4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F1F9F920-ECBB-2F19-780B-7428EDBCAF33}"/>
              </a:ext>
            </a:extLst>
          </p:cNvPr>
          <p:cNvSpPr/>
          <p:nvPr/>
        </p:nvSpPr>
        <p:spPr>
          <a:xfrm rot="5400000">
            <a:off x="7521575" y="609600"/>
            <a:ext cx="396875" cy="1336675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трелка: штриховая вправо 27">
            <a:extLst>
              <a:ext uri="{FF2B5EF4-FFF2-40B4-BE49-F238E27FC236}">
                <a16:creationId xmlns:a16="http://schemas.microsoft.com/office/drawing/2014/main" id="{632279E2-1F6D-885D-84A3-C717C8A22F68}"/>
              </a:ext>
            </a:extLst>
          </p:cNvPr>
          <p:cNvSpPr/>
          <p:nvPr/>
        </p:nvSpPr>
        <p:spPr>
          <a:xfrm rot="5400000">
            <a:off x="4283869" y="613569"/>
            <a:ext cx="401637" cy="133667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Стрелка: штриховая вправо 30">
            <a:extLst>
              <a:ext uri="{FF2B5EF4-FFF2-40B4-BE49-F238E27FC236}">
                <a16:creationId xmlns:a16="http://schemas.microsoft.com/office/drawing/2014/main" id="{9EC809CD-E825-E5B3-8D54-DECA3E721967}"/>
              </a:ext>
            </a:extLst>
          </p:cNvPr>
          <p:cNvSpPr/>
          <p:nvPr/>
        </p:nvSpPr>
        <p:spPr>
          <a:xfrm rot="5400000">
            <a:off x="1380332" y="611981"/>
            <a:ext cx="398462" cy="1336675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3EEDC8-C1FD-3C45-2F8F-0B03E722900A}"/>
              </a:ext>
            </a:extLst>
          </p:cNvPr>
          <p:cNvSpPr/>
          <p:nvPr/>
        </p:nvSpPr>
        <p:spPr>
          <a:xfrm>
            <a:off x="309563" y="1635125"/>
            <a:ext cx="2519362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FFFF"/>
                </a:solidFill>
                <a:latin typeface="Garamond" pitchFamily="18" charset="0"/>
                <a:ea typeface="FontAwesome"/>
              </a:rPr>
              <a:t>I</a:t>
            </a:r>
            <a:r>
              <a:rPr lang="ru-RU" sz="1400" b="1" u="sng">
                <a:solidFill>
                  <a:srgbClr val="FFFFFF"/>
                </a:solidFill>
                <a:latin typeface="Garamond" pitchFamily="18" charset="0"/>
                <a:ea typeface="FontAwesome"/>
              </a:rPr>
              <a:t> раздел</a:t>
            </a:r>
          </a:p>
          <a:p>
            <a:pPr algn="ctr" eaLnBrk="1" hangingPunct="1">
              <a:defRPr/>
            </a:pPr>
            <a:r>
              <a:rPr 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ОМС</a:t>
            </a:r>
            <a:r>
              <a:rPr lang="ru-RU" sz="1400">
                <a:solidFill>
                  <a:srgbClr val="FFFFFF"/>
                </a:solidFill>
                <a:latin typeface="Garamond" pitchFamily="18" charset="0"/>
                <a:ea typeface="FontAwesome"/>
              </a:rPr>
              <a:t>-ВМП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93AC93-6CE7-D957-94FC-9930323781AE}"/>
              </a:ext>
            </a:extLst>
          </p:cNvPr>
          <p:cNvSpPr/>
          <p:nvPr/>
        </p:nvSpPr>
        <p:spPr>
          <a:xfrm>
            <a:off x="3224213" y="1635125"/>
            <a:ext cx="2520950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II</a:t>
            </a:r>
            <a:r>
              <a:rPr lang="ru-RU" sz="1400" b="1" u="sng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 раздел</a:t>
            </a:r>
            <a:endParaRPr lang="ru-RU" sz="14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ВМП</a:t>
            </a:r>
            <a:r>
              <a:rPr lang="ru-RU" sz="14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-ВМП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585260-53B8-4555-EABB-7D24FCB12EAF}"/>
              </a:ext>
            </a:extLst>
          </p:cNvPr>
          <p:cNvSpPr/>
          <p:nvPr/>
        </p:nvSpPr>
        <p:spPr>
          <a:xfrm>
            <a:off x="6446838" y="1635125"/>
            <a:ext cx="2520950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СМП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AC62A35-BCAA-491D-A059-07AC4924EFD8}"/>
              </a:ext>
            </a:extLst>
          </p:cNvPr>
          <p:cNvSpPr/>
          <p:nvPr/>
        </p:nvSpPr>
        <p:spPr>
          <a:xfrm>
            <a:off x="560388" y="3076575"/>
            <a:ext cx="2016125" cy="1244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Оформляет талон принимающая сторона</a:t>
            </a:r>
          </a:p>
          <a:p>
            <a:pPr algn="ctr" eaLnBrk="1" hangingPunct="1">
              <a:defRPr/>
            </a:pPr>
            <a:r>
              <a:rPr lang="ru-RU" sz="1200" b="1" i="1" dirty="0">
                <a:solidFill>
                  <a:srgbClr val="1F9181"/>
                </a:solidFill>
                <a:latin typeface="Garamond" pitchFamily="18" charset="0"/>
                <a:ea typeface="FontAwesome"/>
              </a:rPr>
              <a:t>(МО , в  которой будет проведено лечение)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D51F2C4-EB82-C9A7-F27B-083D731AE25B}"/>
              </a:ext>
            </a:extLst>
          </p:cNvPr>
          <p:cNvSpPr/>
          <p:nvPr/>
        </p:nvSpPr>
        <p:spPr>
          <a:xfrm>
            <a:off x="3476625" y="3076575"/>
            <a:ext cx="2016125" cy="1244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126B7C"/>
                </a:solidFill>
                <a:latin typeface="Garamond" pitchFamily="18" charset="0"/>
                <a:ea typeface="FontAwesome"/>
              </a:rPr>
              <a:t>Оформляет талон ГКУЗ «ЦКДМО»</a:t>
            </a:r>
          </a:p>
          <a:p>
            <a:pPr algn="ctr" eaLnBrk="1" hangingPunct="1">
              <a:defRPr/>
            </a:pPr>
            <a:r>
              <a:rPr lang="ru-RU" sz="1200" b="1" i="1">
                <a:solidFill>
                  <a:srgbClr val="1F9181"/>
                </a:solidFill>
                <a:latin typeface="Garamond" pitchFamily="18" charset="0"/>
                <a:ea typeface="FontAwesome"/>
              </a:rPr>
              <a:t>г. Челябинск, ул. Российская, д. 63А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B39ABFA-3469-2A42-B652-514E993DD1D1}"/>
              </a:ext>
            </a:extLst>
          </p:cNvPr>
          <p:cNvSpPr/>
          <p:nvPr/>
        </p:nvSpPr>
        <p:spPr>
          <a:xfrm>
            <a:off x="6711950" y="3076575"/>
            <a:ext cx="2016125" cy="1244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>
                <a:solidFill>
                  <a:srgbClr val="126B7C"/>
                </a:solidFill>
                <a:latin typeface="Garamond" pitchFamily="18" charset="0"/>
                <a:ea typeface="FontAwesome"/>
              </a:rPr>
              <a:t>Оформляет талон направляющая сторона</a:t>
            </a:r>
          </a:p>
          <a:p>
            <a:pPr algn="ctr" eaLnBrk="1" hangingPunct="1">
              <a:defRPr/>
            </a:pPr>
            <a:r>
              <a:rPr lang="ru-RU" sz="1200" b="1" i="1">
                <a:solidFill>
                  <a:srgbClr val="1F9181"/>
                </a:solidFill>
                <a:latin typeface="Garamond" pitchFamily="18" charset="0"/>
                <a:ea typeface="FontAwesome"/>
              </a:rPr>
              <a:t>(Поликлиника по месту жительства)</a:t>
            </a:r>
          </a:p>
        </p:txBody>
      </p:sp>
      <p:sp>
        <p:nvSpPr>
          <p:cNvPr id="12301" name="TextBox 5">
            <a:extLst>
              <a:ext uri="{FF2B5EF4-FFF2-40B4-BE49-F238E27FC236}">
                <a16:creationId xmlns:a16="http://schemas.microsoft.com/office/drawing/2014/main" id="{EA04C943-3F86-8FA0-4B9A-81868C9E4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365625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126B7C"/>
                </a:solidFill>
                <a:latin typeface="Garamond" panose="02020404030301010803" pitchFamily="18" charset="0"/>
              </a:rPr>
              <a:t>(стр. с 54 по 167)</a:t>
            </a:r>
          </a:p>
        </p:txBody>
      </p:sp>
      <p:sp>
        <p:nvSpPr>
          <p:cNvPr id="12302" name="Прямоугольник 14">
            <a:extLst>
              <a:ext uri="{FF2B5EF4-FFF2-40B4-BE49-F238E27FC236}">
                <a16:creationId xmlns:a16="http://schemas.microsoft.com/office/drawing/2014/main" id="{D47B41B3-B98B-2FAD-AA7E-83217FCC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32117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126B7C"/>
                </a:solidFill>
                <a:latin typeface="Garamond" panose="02020404030301010803" pitchFamily="18" charset="0"/>
              </a:rPr>
              <a:t>(стр. с 168 по 337)</a:t>
            </a:r>
            <a:endParaRPr lang="ru-RU" altLang="ru-RU" sz="1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BE793D-B971-4E5A-9FA8-1AA8D019BF59}"/>
              </a:ext>
            </a:extLst>
          </p:cNvPr>
          <p:cNvSpPr/>
          <p:nvPr/>
        </p:nvSpPr>
        <p:spPr>
          <a:xfrm>
            <a:off x="3224213" y="1635126"/>
            <a:ext cx="2520950" cy="124618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8B849AA-E4E8-46DC-9CA1-509757911BE9}"/>
              </a:ext>
            </a:extLst>
          </p:cNvPr>
          <p:cNvSpPr/>
          <p:nvPr/>
        </p:nvSpPr>
        <p:spPr>
          <a:xfrm>
            <a:off x="3476625" y="3076575"/>
            <a:ext cx="2016125" cy="12446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98C661-4B2F-7F4C-1E98-70638EBF9284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7891" name="Рисунок 6">
            <a:extLst>
              <a:ext uri="{FF2B5EF4-FFF2-40B4-BE49-F238E27FC236}">
                <a16:creationId xmlns:a16="http://schemas.microsoft.com/office/drawing/2014/main" id="{B08FDB3B-29CD-F490-FAC6-DDA73E6A2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57238"/>
            <a:ext cx="817245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08F257FB-2D17-CCEC-E1BD-4EE961E1C3C6}"/>
              </a:ext>
            </a:extLst>
          </p:cNvPr>
          <p:cNvSpPr/>
          <p:nvPr/>
        </p:nvSpPr>
        <p:spPr>
          <a:xfrm>
            <a:off x="143508" y="1923678"/>
            <a:ext cx="936104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1.</a:t>
            </a:r>
          </a:p>
        </p:txBody>
      </p:sp>
      <p:sp>
        <p:nvSpPr>
          <p:cNvPr id="37895" name="Прямоугольник 13">
            <a:extLst>
              <a:ext uri="{FF2B5EF4-FFF2-40B4-BE49-F238E27FC236}">
                <a16:creationId xmlns:a16="http://schemas.microsoft.com/office/drawing/2014/main" id="{6314F859-D129-0F50-C95F-CF4A2DE14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0813"/>
            <a:ext cx="637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3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3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F30B8C-0167-7F62-D5A6-21A9D448B962}"/>
              </a:ext>
            </a:extLst>
          </p:cNvPr>
          <p:cNvSpPr/>
          <p:nvPr/>
        </p:nvSpPr>
        <p:spPr>
          <a:xfrm>
            <a:off x="-635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118CDB96-4136-DFB3-8AF3-73970BCAE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8"/>
          <a:stretch>
            <a:fillRect/>
          </a:stretch>
        </p:blipFill>
        <p:spPr bwMode="auto">
          <a:xfrm>
            <a:off x="-6350" y="788988"/>
            <a:ext cx="915035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5">
            <a:extLst>
              <a:ext uri="{FF2B5EF4-FFF2-40B4-BE49-F238E27FC236}">
                <a16:creationId xmlns:a16="http://schemas.microsoft.com/office/drawing/2014/main" id="{48DF7EFD-4B9E-473E-A5AF-5D7229EFF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6"/>
          <a:stretch>
            <a:fillRect/>
          </a:stretch>
        </p:blipFill>
        <p:spPr bwMode="auto">
          <a:xfrm>
            <a:off x="1588" y="1985963"/>
            <a:ext cx="91074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8">
            <a:extLst>
              <a:ext uri="{FF2B5EF4-FFF2-40B4-BE49-F238E27FC236}">
                <a16:creationId xmlns:a16="http://schemas.microsoft.com/office/drawing/2014/main" id="{39CB937C-EADA-03EB-4426-DC168629C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85"/>
          <a:stretch>
            <a:fillRect/>
          </a:stretch>
        </p:blipFill>
        <p:spPr bwMode="auto">
          <a:xfrm>
            <a:off x="-6350" y="3908425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виток: горизонтальный 9">
            <a:extLst>
              <a:ext uri="{FF2B5EF4-FFF2-40B4-BE49-F238E27FC236}">
                <a16:creationId xmlns:a16="http://schemas.microsoft.com/office/drawing/2014/main" id="{47F5EC75-8138-EAD7-6B2A-2C2AB87516B9}"/>
              </a:ext>
            </a:extLst>
          </p:cNvPr>
          <p:cNvSpPr/>
          <p:nvPr/>
        </p:nvSpPr>
        <p:spPr>
          <a:xfrm>
            <a:off x="143508" y="1491630"/>
            <a:ext cx="1008112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2.</a:t>
            </a:r>
          </a:p>
        </p:txBody>
      </p:sp>
      <p:sp>
        <p:nvSpPr>
          <p:cNvPr id="11" name="Свиток: горизонтальный 10">
            <a:extLst>
              <a:ext uri="{FF2B5EF4-FFF2-40B4-BE49-F238E27FC236}">
                <a16:creationId xmlns:a16="http://schemas.microsoft.com/office/drawing/2014/main" id="{06D914AB-8983-6162-041B-AF2699BC11CC}"/>
              </a:ext>
            </a:extLst>
          </p:cNvPr>
          <p:cNvSpPr/>
          <p:nvPr/>
        </p:nvSpPr>
        <p:spPr>
          <a:xfrm>
            <a:off x="143508" y="2849492"/>
            <a:ext cx="1008112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3.</a:t>
            </a:r>
          </a:p>
        </p:txBody>
      </p:sp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F74D9871-7E38-C7D5-25E0-6929A915FCA2}"/>
              </a:ext>
            </a:extLst>
          </p:cNvPr>
          <p:cNvSpPr/>
          <p:nvPr/>
        </p:nvSpPr>
        <p:spPr>
          <a:xfrm>
            <a:off x="143508" y="4560445"/>
            <a:ext cx="1008112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4.</a:t>
            </a:r>
          </a:p>
        </p:txBody>
      </p:sp>
      <p:sp>
        <p:nvSpPr>
          <p:cNvPr id="38927" name="TextBox 12">
            <a:extLst>
              <a:ext uri="{FF2B5EF4-FFF2-40B4-BE49-F238E27FC236}">
                <a16:creationId xmlns:a16="http://schemas.microsoft.com/office/drawing/2014/main" id="{564861EC-0871-C19C-FC72-412508942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71450"/>
            <a:ext cx="64801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5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5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6">
            <a:extLst>
              <a:ext uri="{FF2B5EF4-FFF2-40B4-BE49-F238E27FC236}">
                <a16:creationId xmlns:a16="http://schemas.microsoft.com/office/drawing/2014/main" id="{3BFFBEEE-C607-D52F-E2AA-90F8CFEA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742950"/>
            <a:ext cx="5157787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9800B6-2C5F-36BD-D301-6FDFEBA3DA61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9940" name="Рисунок 2">
            <a:extLst>
              <a:ext uri="{FF2B5EF4-FFF2-40B4-BE49-F238E27FC236}">
                <a16:creationId xmlns:a16="http://schemas.microsoft.com/office/drawing/2014/main" id="{AF13B226-8256-C9C6-C92C-2AC9EF1D2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9" b="18939"/>
          <a:stretch>
            <a:fillRect/>
          </a:stretch>
        </p:blipFill>
        <p:spPr bwMode="auto">
          <a:xfrm>
            <a:off x="3175" y="746125"/>
            <a:ext cx="5256213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Рисунок 10">
            <a:extLst>
              <a:ext uri="{FF2B5EF4-FFF2-40B4-BE49-F238E27FC236}">
                <a16:creationId xmlns:a16="http://schemas.microsoft.com/office/drawing/2014/main" id="{30CB1DC8-B8A7-AB7E-1634-E01176F61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83"/>
          <a:stretch>
            <a:fillRect/>
          </a:stretch>
        </p:blipFill>
        <p:spPr bwMode="auto">
          <a:xfrm>
            <a:off x="-34925" y="4086225"/>
            <a:ext cx="9144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E40161A1-93CB-BF25-3882-CDA65F439DD8}"/>
              </a:ext>
            </a:extLst>
          </p:cNvPr>
          <p:cNvSpPr/>
          <p:nvPr/>
        </p:nvSpPr>
        <p:spPr>
          <a:xfrm>
            <a:off x="49693" y="4759341"/>
            <a:ext cx="935204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7.</a:t>
            </a:r>
          </a:p>
        </p:txBody>
      </p: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C0E1501F-2C8D-CF90-35D8-4B63A8EBE196}"/>
              </a:ext>
            </a:extLst>
          </p:cNvPr>
          <p:cNvSpPr/>
          <p:nvPr/>
        </p:nvSpPr>
        <p:spPr>
          <a:xfrm>
            <a:off x="5645630" y="2139702"/>
            <a:ext cx="942593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6.</a:t>
            </a:r>
          </a:p>
        </p:txBody>
      </p:sp>
      <p:sp>
        <p:nvSpPr>
          <p:cNvPr id="14" name="Свиток: горизонтальный 13">
            <a:extLst>
              <a:ext uri="{FF2B5EF4-FFF2-40B4-BE49-F238E27FC236}">
                <a16:creationId xmlns:a16="http://schemas.microsoft.com/office/drawing/2014/main" id="{8A7EA836-0FC2-BA1E-5F08-8FCD93746B4C}"/>
              </a:ext>
            </a:extLst>
          </p:cNvPr>
          <p:cNvSpPr/>
          <p:nvPr/>
        </p:nvSpPr>
        <p:spPr>
          <a:xfrm>
            <a:off x="62990" y="2139702"/>
            <a:ext cx="908610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5.</a:t>
            </a:r>
          </a:p>
        </p:txBody>
      </p:sp>
      <p:sp>
        <p:nvSpPr>
          <p:cNvPr id="39951" name="Прямоугольник 14">
            <a:extLst>
              <a:ext uri="{FF2B5EF4-FFF2-40B4-BE49-F238E27FC236}">
                <a16:creationId xmlns:a16="http://schemas.microsoft.com/office/drawing/2014/main" id="{ADC33772-BEB7-CD4B-10B2-D11EBD7A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68275"/>
            <a:ext cx="636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5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5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sp>
        <p:nvSpPr>
          <p:cNvPr id="39952" name="Прямоугольник 10">
            <a:extLst>
              <a:ext uri="{FF2B5EF4-FFF2-40B4-BE49-F238E27FC236}">
                <a16:creationId xmlns:a16="http://schemas.microsoft.com/office/drawing/2014/main" id="{6483948A-B53B-18C3-1DEF-F83E09AE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2001838"/>
            <a:ext cx="2206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en-US" altLang="ru-RU" sz="600"/>
              <a:t>2</a:t>
            </a:r>
            <a:endParaRPr lang="ru-RU" altLang="ru-RU" sz="600"/>
          </a:p>
        </p:txBody>
      </p:sp>
      <p:sp>
        <p:nvSpPr>
          <p:cNvPr id="39953" name="Прямоугольник 14">
            <a:extLst>
              <a:ext uri="{FF2B5EF4-FFF2-40B4-BE49-F238E27FC236}">
                <a16:creationId xmlns:a16="http://schemas.microsoft.com/office/drawing/2014/main" id="{EDE50728-B354-4F81-0ABC-11DEC9488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2714625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en-US" altLang="ru-RU" sz="600"/>
              <a:t>2</a:t>
            </a:r>
            <a:endParaRPr lang="ru-RU" altLang="ru-RU" sz="600"/>
          </a:p>
        </p:txBody>
      </p:sp>
      <p:sp>
        <p:nvSpPr>
          <p:cNvPr id="39954" name="Прямоугольник 16">
            <a:extLst>
              <a:ext uri="{FF2B5EF4-FFF2-40B4-BE49-F238E27FC236}">
                <a16:creationId xmlns:a16="http://schemas.microsoft.com/office/drawing/2014/main" id="{A9DDDE12-134E-4AD5-4E66-8E9A000D0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3357563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en-US" altLang="ru-RU" sz="600"/>
              <a:t>2</a:t>
            </a:r>
            <a:endParaRPr lang="ru-RU" altLang="ru-RU" sz="600"/>
          </a:p>
        </p:txBody>
      </p:sp>
    </p:spTree>
  </p:cSld>
  <p:clrMapOvr>
    <a:masterClrMapping/>
  </p:clrMapOvr>
  <p:transition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5D0BA3C-9056-F204-A779-EC9AE732DE68}"/>
              </a:ext>
            </a:extLst>
          </p:cNvPr>
          <p:cNvSpPr/>
          <p:nvPr/>
        </p:nvSpPr>
        <p:spPr>
          <a:xfrm>
            <a:off x="7596188" y="3040063"/>
            <a:ext cx="863600" cy="6445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b="1">
                <a:solidFill>
                  <a:srgbClr val="C00000"/>
                </a:solidFill>
                <a:latin typeface="Garamond" pitchFamily="18" charset="0"/>
                <a:ea typeface="FontAwesome"/>
              </a:rPr>
              <a:t>Выбрать один из двух типов МО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1B536D-412E-7302-3F1C-D93281296E26}"/>
              </a:ext>
            </a:extLst>
          </p:cNvPr>
          <p:cNvSpPr/>
          <p:nvPr/>
        </p:nvSpPr>
        <p:spPr>
          <a:xfrm>
            <a:off x="0" y="6350"/>
            <a:ext cx="9109075" cy="62071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C0A77DDC-90C9-CBE6-3CFD-1E7D2F6BCC3D}"/>
              </a:ext>
            </a:extLst>
          </p:cNvPr>
          <p:cNvSpPr/>
          <p:nvPr/>
        </p:nvSpPr>
        <p:spPr>
          <a:xfrm>
            <a:off x="143508" y="1361270"/>
            <a:ext cx="946252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8.</a:t>
            </a:r>
          </a:p>
        </p:txBody>
      </p:sp>
      <p:sp>
        <p:nvSpPr>
          <p:cNvPr id="16" name="Свиток: горизонтальный 15">
            <a:extLst>
              <a:ext uri="{FF2B5EF4-FFF2-40B4-BE49-F238E27FC236}">
                <a16:creationId xmlns:a16="http://schemas.microsoft.com/office/drawing/2014/main" id="{50FC9C6D-47ED-7C04-6A5F-D3A9121DC221}"/>
              </a:ext>
            </a:extLst>
          </p:cNvPr>
          <p:cNvSpPr/>
          <p:nvPr/>
        </p:nvSpPr>
        <p:spPr>
          <a:xfrm>
            <a:off x="143508" y="2897838"/>
            <a:ext cx="949680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9.</a:t>
            </a:r>
          </a:p>
        </p:txBody>
      </p:sp>
      <p:sp>
        <p:nvSpPr>
          <p:cNvPr id="17" name="Свиток: горизонтальный 16">
            <a:extLst>
              <a:ext uri="{FF2B5EF4-FFF2-40B4-BE49-F238E27FC236}">
                <a16:creationId xmlns:a16="http://schemas.microsoft.com/office/drawing/2014/main" id="{64AC72F5-82A9-B50B-F91F-D3F032F3A733}"/>
              </a:ext>
            </a:extLst>
          </p:cNvPr>
          <p:cNvSpPr/>
          <p:nvPr/>
        </p:nvSpPr>
        <p:spPr>
          <a:xfrm>
            <a:off x="94576" y="4578842"/>
            <a:ext cx="1044116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Шаг 10.</a:t>
            </a:r>
          </a:p>
        </p:txBody>
      </p:sp>
      <p:sp>
        <p:nvSpPr>
          <p:cNvPr id="40973" name="Прямоугольник 17">
            <a:extLst>
              <a:ext uri="{FF2B5EF4-FFF2-40B4-BE49-F238E27FC236}">
                <a16:creationId xmlns:a16="http://schemas.microsoft.com/office/drawing/2014/main" id="{2569FE1F-CD5F-B711-CE0B-30EE95E8D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23825"/>
            <a:ext cx="637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2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2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E1606D2-7E4D-E889-CB69-D71E96B48CB9}"/>
              </a:ext>
            </a:extLst>
          </p:cNvPr>
          <p:cNvCxnSpPr>
            <a:cxnSpLocks/>
          </p:cNvCxnSpPr>
          <p:nvPr/>
        </p:nvCxnSpPr>
        <p:spPr>
          <a:xfrm flipH="1" flipV="1">
            <a:off x="7092950" y="3113088"/>
            <a:ext cx="431800" cy="1793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D977571-F7F7-9952-157B-31B94F66B0D2}"/>
              </a:ext>
            </a:extLst>
          </p:cNvPr>
          <p:cNvCxnSpPr/>
          <p:nvPr/>
        </p:nvCxnSpPr>
        <p:spPr>
          <a:xfrm flipH="1">
            <a:off x="7092950" y="3394075"/>
            <a:ext cx="431800" cy="1857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6" name="Прямоугольник 17">
            <a:extLst>
              <a:ext uri="{FF2B5EF4-FFF2-40B4-BE49-F238E27FC236}">
                <a16:creationId xmlns:a16="http://schemas.microsoft.com/office/drawing/2014/main" id="{E41900F3-1615-BC66-653A-35CF41754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55875"/>
            <a:ext cx="5143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/>
              <a:t>    </a:t>
            </a:r>
          </a:p>
        </p:txBody>
      </p:sp>
      <p:sp>
        <p:nvSpPr>
          <p:cNvPr id="40977" name="Прямоугольник 18">
            <a:extLst>
              <a:ext uri="{FF2B5EF4-FFF2-40B4-BE49-F238E27FC236}">
                <a16:creationId xmlns:a16="http://schemas.microsoft.com/office/drawing/2014/main" id="{E0BDB8C4-1153-83CD-F77B-68967028F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640263"/>
            <a:ext cx="3000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/>
              <a:t>   </a:t>
            </a:r>
          </a:p>
        </p:txBody>
      </p:sp>
      <p:sp>
        <p:nvSpPr>
          <p:cNvPr id="40978" name="Прямоугольник 19">
            <a:extLst>
              <a:ext uri="{FF2B5EF4-FFF2-40B4-BE49-F238E27FC236}">
                <a16:creationId xmlns:a16="http://schemas.microsoft.com/office/drawing/2014/main" id="{79F0500C-D6DE-FB51-38D8-94914F3D7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428750"/>
            <a:ext cx="3000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/>
              <a:t>   </a:t>
            </a:r>
          </a:p>
        </p:txBody>
      </p:sp>
      <p:pic>
        <p:nvPicPr>
          <p:cNvPr id="40979" name="Picture 22">
            <a:extLst>
              <a:ext uri="{FF2B5EF4-FFF2-40B4-BE49-F238E27FC236}">
                <a16:creationId xmlns:a16="http://schemas.microsoft.com/office/drawing/2014/main" id="{D5D2784B-DBC6-DAE0-64FC-C001AAF2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3575"/>
            <a:ext cx="91090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3">
            <a:extLst>
              <a:ext uri="{FF2B5EF4-FFF2-40B4-BE49-F238E27FC236}">
                <a16:creationId xmlns:a16="http://schemas.microsoft.com/office/drawing/2014/main" id="{9CDF9A70-0C6F-55A3-F692-1BE8D77B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325"/>
            <a:ext cx="9144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Picture 24">
            <a:extLst>
              <a:ext uri="{FF2B5EF4-FFF2-40B4-BE49-F238E27FC236}">
                <a16:creationId xmlns:a16="http://schemas.microsoft.com/office/drawing/2014/main" id="{B7AB3DCA-20AF-2717-6382-D3FB632A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450"/>
            <a:ext cx="9144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8D3861-82C3-4674-DF68-7AD3CAACAEBC}"/>
              </a:ext>
            </a:extLst>
          </p:cNvPr>
          <p:cNvSpPr/>
          <p:nvPr/>
        </p:nvSpPr>
        <p:spPr>
          <a:xfrm>
            <a:off x="0" y="6350"/>
            <a:ext cx="9109075" cy="736600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виток: горизонтальный 11">
            <a:extLst>
              <a:ext uri="{FF2B5EF4-FFF2-40B4-BE49-F238E27FC236}">
                <a16:creationId xmlns:a16="http://schemas.microsoft.com/office/drawing/2014/main" id="{7C77DBE6-F367-2781-1F23-09457FC966D3}"/>
              </a:ext>
            </a:extLst>
          </p:cNvPr>
          <p:cNvSpPr/>
          <p:nvPr/>
        </p:nvSpPr>
        <p:spPr>
          <a:xfrm>
            <a:off x="89464" y="2499742"/>
            <a:ext cx="1080120" cy="43204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  <a:ea typeface="FontAwesome"/>
              </a:rPr>
              <a:t>Готово</a:t>
            </a:r>
            <a:endParaRPr lang="ru-RU" sz="160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41990" name="Прямоугольник 3">
            <a:extLst>
              <a:ext uri="{FF2B5EF4-FFF2-40B4-BE49-F238E27FC236}">
                <a16:creationId xmlns:a16="http://schemas.microsoft.com/office/drawing/2014/main" id="{C89D21D1-F3A4-BC41-841E-8C49E3B97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74625"/>
            <a:ext cx="6499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Garamond" panose="02020404030301010803" pitchFamily="18" charset="0"/>
                <a:hlinkClick r:id="rId2"/>
              </a:rPr>
              <a:t>Ссылка на сайт </a:t>
            </a:r>
            <a:r>
              <a:rPr lang="en-US" altLang="ru-RU" sz="2400" b="1">
                <a:solidFill>
                  <a:srgbClr val="004994"/>
                </a:solidFill>
                <a:latin typeface="Garamond" panose="02020404030301010803" pitchFamily="18" charset="0"/>
                <a:hlinkClick r:id="rId2"/>
              </a:rPr>
              <a:t>https://talon.rosminzdrav.ru/</a:t>
            </a:r>
            <a:endParaRPr lang="ru-RU" altLang="ru-RU" sz="2400" b="1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sp>
        <p:nvSpPr>
          <p:cNvPr id="41991" name="Прямоугольник 6">
            <a:extLst>
              <a:ext uri="{FF2B5EF4-FFF2-40B4-BE49-F238E27FC236}">
                <a16:creationId xmlns:a16="http://schemas.microsoft.com/office/drawing/2014/main" id="{F043FBE2-4F50-BE36-68E9-0F54F93B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1071563"/>
            <a:ext cx="4000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600"/>
              <a:t>     </a:t>
            </a:r>
            <a:endParaRPr lang="ru-RU" altLang="ru-RU" sz="500"/>
          </a:p>
        </p:txBody>
      </p:sp>
      <p:pic>
        <p:nvPicPr>
          <p:cNvPr id="41992" name="Picture 9">
            <a:extLst>
              <a:ext uri="{FF2B5EF4-FFF2-40B4-BE49-F238E27FC236}">
                <a16:creationId xmlns:a16="http://schemas.microsoft.com/office/drawing/2014/main" id="{8BD91063-0C4F-9D8D-5EE7-2C3A5CCE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928688"/>
            <a:ext cx="869632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B95BC0DE-53FD-5BEF-3490-38ECEA44A79D}"/>
              </a:ext>
            </a:extLst>
          </p:cNvPr>
          <p:cNvSpPr/>
          <p:nvPr/>
        </p:nvSpPr>
        <p:spPr>
          <a:xfrm>
            <a:off x="161193" y="1027113"/>
            <a:ext cx="8821613" cy="4116387"/>
          </a:xfrm>
          <a:prstGeom prst="round2DiagRect">
            <a:avLst>
              <a:gd name="adj1" fmla="val 12039"/>
              <a:gd name="adj2" fmla="val 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C43F2B-6991-81EE-B5CA-2CF99D9973C3}"/>
              </a:ext>
            </a:extLst>
          </p:cNvPr>
          <p:cNvSpPr/>
          <p:nvPr/>
        </p:nvSpPr>
        <p:spPr>
          <a:xfrm flipH="1">
            <a:off x="0" y="0"/>
            <a:ext cx="9144000" cy="87947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8A9AA386-4CB6-39AF-FB4A-11018737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203598"/>
            <a:ext cx="8496944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marL="0" indent="0" algn="ctr" eaLnBrk="1" hangingPunct="1"/>
            <a:r>
              <a:rPr lang="ru-RU" altLang="ru-RU" sz="1200" b="1" u="sng" dirty="0">
                <a:latin typeface="Garamond"/>
                <a:cs typeface="Times New Roman"/>
              </a:rPr>
              <a:t>Документы на оказание ВМП не принимаются в случаях:</a:t>
            </a:r>
          </a:p>
          <a:p>
            <a:pPr marL="228600" indent="-228600" eaLnBrk="1" hangingPunct="1">
              <a:buAutoNum type="arabicPeriod"/>
            </a:pPr>
            <a:r>
              <a:rPr lang="ru-RU" altLang="ru-RU" sz="1200" dirty="0">
                <a:latin typeface="Garamond"/>
                <a:cs typeface="Times New Roman"/>
              </a:rPr>
              <a:t>Диагноз, указанный в направлении, относится к 1 разделу, включённому в базовую   программу ОМС</a:t>
            </a:r>
          </a:p>
          <a:p>
            <a:pPr marL="228600" indent="-228600" eaLnBrk="1" hangingPunct="1">
              <a:buAutoNum type="arabicPeriod"/>
            </a:pPr>
            <a:endParaRPr lang="ru-RU" altLang="ru-RU" sz="1200" dirty="0">
              <a:latin typeface="Garamond"/>
              <a:cs typeface="Times New Roman"/>
            </a:endParaRPr>
          </a:p>
          <a:p>
            <a:pPr marL="228600" indent="-228600" eaLnBrk="1" hangingPunct="1">
              <a:buAutoNum type="arabicPeriod"/>
            </a:pPr>
            <a:r>
              <a:rPr lang="ru-RU" altLang="ru-RU" sz="1200" dirty="0">
                <a:latin typeface="Garamond"/>
                <a:cs typeface="Times New Roman"/>
              </a:rPr>
              <a:t>У специалистов отдела отсутствуют основания для оформления талона на ВМП</a:t>
            </a:r>
          </a:p>
          <a:p>
            <a:pPr marL="0" indent="0" eaLnBrk="1" hangingPunct="1"/>
            <a:r>
              <a:rPr lang="ru-RU" altLang="ru-RU" sz="1200" dirty="0">
                <a:latin typeface="Garamond"/>
                <a:cs typeface="Times New Roman"/>
              </a:rPr>
              <a:t>        а) отсутствует заключение главного внештатного специалиста или заключения из принимающей МО по профилю заболевания в случаях, когда это необходимо;</a:t>
            </a:r>
          </a:p>
          <a:p>
            <a:pPr marL="0" indent="0" eaLnBrk="1" hangingPunct="1"/>
            <a:r>
              <a:rPr lang="ru-RU" altLang="ru-RU" sz="1200" dirty="0">
                <a:latin typeface="Garamond"/>
                <a:cs typeface="Times New Roman"/>
              </a:rPr>
              <a:t>        б) не предоставлены результаты исследований (электронные носители, снимки), нет данных в архиве электронных изображений «Комета» (исследования проводились в частных МО, не подключенных к архиву электронных изображений «Комета» )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ru-RU" altLang="ru-RU" sz="1200" dirty="0">
              <a:latin typeface="Garamond"/>
              <a:cs typeface="Times New Roman"/>
            </a:endParaRPr>
          </a:p>
          <a:p>
            <a:pPr marL="0" indent="0" eaLnBrk="1" hangingPunct="1"/>
            <a:r>
              <a:rPr lang="ru-RU" altLang="ru-RU" sz="1200" dirty="0">
                <a:latin typeface="Garamond"/>
                <a:cs typeface="Times New Roman"/>
              </a:rPr>
              <a:t>3.     Паспорт другого государства. Вид на жительство не является основанием для оказания ВМП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ru-RU" altLang="ru-RU" sz="1200" dirty="0">
              <a:latin typeface="Garamond"/>
              <a:cs typeface="Times New Roman"/>
            </a:endParaRPr>
          </a:p>
          <a:p>
            <a:pPr marL="0" indent="0" eaLnBrk="1" hangingPunct="1"/>
            <a:r>
              <a:rPr lang="ru-RU" altLang="ru-RU" sz="1200" dirty="0">
                <a:latin typeface="Garamond"/>
                <a:cs typeface="Times New Roman"/>
              </a:rPr>
              <a:t>4.     Нет регистрации на территории Челябинской области</a:t>
            </a:r>
          </a:p>
          <a:p>
            <a:pPr marL="0" indent="0" eaLnBrk="1" hangingPunct="1"/>
            <a:endParaRPr lang="ru-RU" altLang="ru-RU" sz="1200" dirty="0">
              <a:latin typeface="Garamond"/>
              <a:cs typeface="Times New Roman"/>
            </a:endParaRPr>
          </a:p>
          <a:p>
            <a:pPr marL="0" indent="0" eaLnBrk="1" hangingPunct="1"/>
            <a:r>
              <a:rPr lang="ru-RU" altLang="ru-RU" sz="1600" b="1" dirty="0">
                <a:solidFill>
                  <a:srgbClr val="FF0000"/>
                </a:solidFill>
                <a:latin typeface="Garamond"/>
                <a:cs typeface="Times New Roman"/>
              </a:rPr>
              <a:t>         </a:t>
            </a:r>
            <a:r>
              <a:rPr lang="ru-RU" altLang="ru-RU" sz="1800" b="1" dirty="0">
                <a:solidFill>
                  <a:srgbClr val="FF0000"/>
                </a:solidFill>
                <a:latin typeface="Garamond"/>
                <a:cs typeface="Times New Roman"/>
              </a:rPr>
              <a:t>Убедительная просьба к специалистам, оформляющим пациентам пакет документов на оказание ВМП, на этапе оформления направления согласовывать с пациентом МУ, куда он будет направлен на лечение. Специалисты организационно-методического отдела по оказанию ВМП ГКУЗ ЦКДМО - не направляющая МО!</a:t>
            </a:r>
          </a:p>
        </p:txBody>
      </p:sp>
      <p:sp>
        <p:nvSpPr>
          <p:cNvPr id="16391" name="TextBox 11">
            <a:extLst>
              <a:ext uri="{FF2B5EF4-FFF2-40B4-BE49-F238E27FC236}">
                <a16:creationId xmlns:a16="http://schemas.microsoft.com/office/drawing/2014/main" id="{BB8AD6E5-9DE5-4469-46EF-B60DA56C8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15888"/>
            <a:ext cx="6696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chemeClr val="bg1"/>
                </a:solidFill>
              </a:rPr>
              <a:t>Выводы</a:t>
            </a:r>
          </a:p>
        </p:txBody>
      </p:sp>
      <p:pic>
        <p:nvPicPr>
          <p:cNvPr id="6" name="Рисунок 86" descr="Предупреждение">
            <a:extLst>
              <a:ext uri="{FF2B5EF4-FFF2-40B4-BE49-F238E27FC236}">
                <a16:creationId xmlns:a16="http://schemas.microsoft.com/office/drawing/2014/main" id="{2A750BFC-54D1-4067-98D4-0BD31F77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4339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41361"/>
      </p:ext>
    </p:extLst>
  </p:cSld>
  <p:clrMapOvr>
    <a:masterClrMapping/>
  </p:clrMapOvr>
  <p:transition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881E62CA-5F32-990D-1BC9-F59AF188241D}"/>
              </a:ext>
            </a:extLst>
          </p:cNvPr>
          <p:cNvSpPr/>
          <p:nvPr/>
        </p:nvSpPr>
        <p:spPr>
          <a:xfrm rot="16200000" flipV="1">
            <a:off x="2010759" y="-1909762"/>
            <a:ext cx="5143500" cy="89662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marL="0" indent="0" eaLnBrk="1" hangingPunct="1"/>
            <a:r>
              <a:rPr lang="ru-RU" altLang="ru-RU">
                <a:latin typeface="Garamond"/>
                <a:cs typeface="Times New Roman"/>
              </a:rPr>
              <a:t>3.     Нет российского гражданства. Вид на жительство не является основанием для оказания    ВМП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ru-RU" altLang="ru-RU">
              <a:latin typeface="Garamond"/>
              <a:cs typeface="Times New Roman"/>
            </a:endParaRPr>
          </a:p>
          <a:p>
            <a:pPr marL="0" indent="0" eaLnBrk="1" hangingPunct="1"/>
            <a:r>
              <a:rPr lang="ru-RU" altLang="ru-RU">
                <a:latin typeface="Garamond"/>
                <a:cs typeface="Times New Roman"/>
              </a:rPr>
              <a:t>4.     Нет регистрации на территории Челябинской области</a:t>
            </a:r>
            <a:endParaRPr lang="ru-RU" altLang="ru-RU" dirty="0">
              <a:latin typeface="Garamond"/>
              <a:cs typeface="Times New Roman"/>
            </a:endParaRPr>
          </a:p>
        </p:txBody>
      </p:sp>
      <p:sp>
        <p:nvSpPr>
          <p:cNvPr id="35843" name="Slide Number Placeholder 21">
            <a:extLst>
              <a:ext uri="{FF2B5EF4-FFF2-40B4-BE49-F238E27FC236}">
                <a16:creationId xmlns:a16="http://schemas.microsoft.com/office/drawing/2014/main" id="{8D890AE0-C73E-429F-2C12-D4DB3D0043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77288" y="166688"/>
            <a:ext cx="38100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68886429-FBC1-4542-B519-5810569D1B18}" type="slidenum">
              <a:rPr lang="en-US" altLang="ru-RU" sz="900">
                <a:solidFill>
                  <a:schemeClr val="bg1"/>
                </a:solidFill>
              </a:rPr>
              <a:pPr/>
              <a:t>46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88B7BFAD-8AF4-CE87-C9D6-9AD837102BCA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0BF051C8-BAC2-D4F2-6336-CE6FC0F73A8E}"/>
              </a:ext>
            </a:extLst>
          </p:cNvPr>
          <p:cNvCxnSpPr>
            <a:cxnSpLocks/>
          </p:cNvCxnSpPr>
          <p:nvPr/>
        </p:nvCxnSpPr>
        <p:spPr>
          <a:xfrm>
            <a:off x="449263" y="2932113"/>
            <a:ext cx="24669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3F3A421-99B2-AE1A-49D9-CAFC3F2734AA}"/>
              </a:ext>
            </a:extLst>
          </p:cNvPr>
          <p:cNvCxnSpPr>
            <a:cxnSpLocks/>
          </p:cNvCxnSpPr>
          <p:nvPr/>
        </p:nvCxnSpPr>
        <p:spPr>
          <a:xfrm>
            <a:off x="449263" y="3040063"/>
            <a:ext cx="2698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7D8A2129-955C-4298-097D-11A7ECC2A0C5}"/>
              </a:ext>
            </a:extLst>
          </p:cNvPr>
          <p:cNvCxnSpPr>
            <a:cxnSpLocks/>
          </p:cNvCxnSpPr>
          <p:nvPr/>
        </p:nvCxnSpPr>
        <p:spPr>
          <a:xfrm>
            <a:off x="1331913" y="3148013"/>
            <a:ext cx="13684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0559BB18-20F0-C817-E94F-9E3EC905F16A}"/>
              </a:ext>
            </a:extLst>
          </p:cNvPr>
          <p:cNvCxnSpPr>
            <a:cxnSpLocks/>
          </p:cNvCxnSpPr>
          <p:nvPr/>
        </p:nvCxnSpPr>
        <p:spPr>
          <a:xfrm>
            <a:off x="1258888" y="3255963"/>
            <a:ext cx="14414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79E98BFD-97AE-DE56-073B-1AF3F6F0FABD}"/>
              </a:ext>
            </a:extLst>
          </p:cNvPr>
          <p:cNvCxnSpPr>
            <a:cxnSpLocks/>
          </p:cNvCxnSpPr>
          <p:nvPr/>
        </p:nvCxnSpPr>
        <p:spPr>
          <a:xfrm>
            <a:off x="1198563" y="3435350"/>
            <a:ext cx="15017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C2D1035C-EC49-6661-E7F7-A2FF304ABA98}"/>
              </a:ext>
            </a:extLst>
          </p:cNvPr>
          <p:cNvCxnSpPr>
            <a:cxnSpLocks/>
          </p:cNvCxnSpPr>
          <p:nvPr/>
        </p:nvCxnSpPr>
        <p:spPr>
          <a:xfrm>
            <a:off x="703263" y="3543300"/>
            <a:ext cx="203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C009DF9-1938-2CE6-A05A-3A86778322F3}"/>
              </a:ext>
            </a:extLst>
          </p:cNvPr>
          <p:cNvCxnSpPr>
            <a:cxnSpLocks/>
          </p:cNvCxnSpPr>
          <p:nvPr/>
        </p:nvCxnSpPr>
        <p:spPr>
          <a:xfrm>
            <a:off x="827088" y="1743075"/>
            <a:ext cx="5762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65F981FD-D62E-6D9F-F2A6-BCAB170F5F3E}"/>
              </a:ext>
            </a:extLst>
          </p:cNvPr>
          <p:cNvCxnSpPr>
            <a:cxnSpLocks/>
          </p:cNvCxnSpPr>
          <p:nvPr/>
        </p:nvCxnSpPr>
        <p:spPr>
          <a:xfrm>
            <a:off x="2305050" y="1751013"/>
            <a:ext cx="6461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CA5C79A-BF46-632C-3A9B-DD52BD896680}"/>
              </a:ext>
            </a:extLst>
          </p:cNvPr>
          <p:cNvCxnSpPr>
            <a:cxnSpLocks/>
          </p:cNvCxnSpPr>
          <p:nvPr/>
        </p:nvCxnSpPr>
        <p:spPr>
          <a:xfrm>
            <a:off x="1198563" y="1862138"/>
            <a:ext cx="17176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0DCB725-7B8C-A139-18AB-389F070DC658}"/>
              </a:ext>
            </a:extLst>
          </p:cNvPr>
          <p:cNvCxnSpPr>
            <a:cxnSpLocks/>
          </p:cNvCxnSpPr>
          <p:nvPr/>
        </p:nvCxnSpPr>
        <p:spPr>
          <a:xfrm>
            <a:off x="1042988" y="2203450"/>
            <a:ext cx="18732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1FEB499-2724-0364-5EC7-09FA3FC2FC18}"/>
              </a:ext>
            </a:extLst>
          </p:cNvPr>
          <p:cNvCxnSpPr>
            <a:cxnSpLocks/>
          </p:cNvCxnSpPr>
          <p:nvPr/>
        </p:nvCxnSpPr>
        <p:spPr>
          <a:xfrm>
            <a:off x="996950" y="2319338"/>
            <a:ext cx="19192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7931A038-AA9E-C8A7-A21F-296064C766BF}"/>
              </a:ext>
            </a:extLst>
          </p:cNvPr>
          <p:cNvCxnSpPr>
            <a:cxnSpLocks/>
          </p:cNvCxnSpPr>
          <p:nvPr/>
        </p:nvCxnSpPr>
        <p:spPr>
          <a:xfrm>
            <a:off x="911225" y="2392363"/>
            <a:ext cx="203993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590A6B29-5E71-9AE4-9549-60F844D5841F}"/>
              </a:ext>
            </a:extLst>
          </p:cNvPr>
          <p:cNvCxnSpPr>
            <a:cxnSpLocks/>
          </p:cNvCxnSpPr>
          <p:nvPr/>
        </p:nvCxnSpPr>
        <p:spPr>
          <a:xfrm>
            <a:off x="1017588" y="1924050"/>
            <a:ext cx="9144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4C32F50-4698-9F13-8880-98E7FE534EB3}"/>
              </a:ext>
            </a:extLst>
          </p:cNvPr>
          <p:cNvCxnSpPr>
            <a:cxnSpLocks/>
          </p:cNvCxnSpPr>
          <p:nvPr/>
        </p:nvCxnSpPr>
        <p:spPr>
          <a:xfrm>
            <a:off x="1619250" y="2003425"/>
            <a:ext cx="1296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8954744-D72F-2D0C-097D-5FDD31531623}"/>
              </a:ext>
            </a:extLst>
          </p:cNvPr>
          <p:cNvCxnSpPr>
            <a:cxnSpLocks/>
          </p:cNvCxnSpPr>
          <p:nvPr/>
        </p:nvCxnSpPr>
        <p:spPr>
          <a:xfrm>
            <a:off x="2092325" y="1924050"/>
            <a:ext cx="8239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91ADE57E-949B-88FC-0DA9-F0D25C437F27}"/>
              </a:ext>
            </a:extLst>
          </p:cNvPr>
          <p:cNvCxnSpPr>
            <a:cxnSpLocks/>
          </p:cNvCxnSpPr>
          <p:nvPr/>
        </p:nvCxnSpPr>
        <p:spPr>
          <a:xfrm>
            <a:off x="1800225" y="2066925"/>
            <a:ext cx="11160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AC7691D-64B3-77BC-1043-FBB96C872C48}"/>
              </a:ext>
            </a:extLst>
          </p:cNvPr>
          <p:cNvCxnSpPr>
            <a:cxnSpLocks/>
          </p:cNvCxnSpPr>
          <p:nvPr/>
        </p:nvCxnSpPr>
        <p:spPr>
          <a:xfrm>
            <a:off x="1547813" y="2139950"/>
            <a:ext cx="14033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E7397C-8BD1-8F71-61B7-787D56D3E6F0}"/>
              </a:ext>
            </a:extLst>
          </p:cNvPr>
          <p:cNvCxnSpPr>
            <a:cxnSpLocks/>
          </p:cNvCxnSpPr>
          <p:nvPr/>
        </p:nvCxnSpPr>
        <p:spPr>
          <a:xfrm>
            <a:off x="860425" y="2247900"/>
            <a:ext cx="8223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EFA20463-A130-A166-E687-8901B6ED5F97}"/>
              </a:ext>
            </a:extLst>
          </p:cNvPr>
          <p:cNvCxnSpPr>
            <a:cxnSpLocks/>
          </p:cNvCxnSpPr>
          <p:nvPr/>
        </p:nvCxnSpPr>
        <p:spPr>
          <a:xfrm>
            <a:off x="639763" y="2500313"/>
            <a:ext cx="14843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C49DC112-F982-8EBD-C8BC-41D5ED70C5BD}"/>
              </a:ext>
            </a:extLst>
          </p:cNvPr>
          <p:cNvCxnSpPr>
            <a:cxnSpLocks/>
          </p:cNvCxnSpPr>
          <p:nvPr/>
        </p:nvCxnSpPr>
        <p:spPr>
          <a:xfrm>
            <a:off x="644525" y="3430588"/>
            <a:ext cx="2163763" cy="4762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D3682EE-0A9A-B9BE-BB65-87CF5E940361}"/>
              </a:ext>
            </a:extLst>
          </p:cNvPr>
          <p:cNvCxnSpPr>
            <a:cxnSpLocks/>
          </p:cNvCxnSpPr>
          <p:nvPr/>
        </p:nvCxnSpPr>
        <p:spPr>
          <a:xfrm>
            <a:off x="644525" y="4227513"/>
            <a:ext cx="22352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23B50C9D-96B4-90AD-1968-50A67503EDD9}"/>
              </a:ext>
            </a:extLst>
          </p:cNvPr>
          <p:cNvCxnSpPr>
            <a:cxnSpLocks/>
          </p:cNvCxnSpPr>
          <p:nvPr/>
        </p:nvCxnSpPr>
        <p:spPr>
          <a:xfrm>
            <a:off x="655638" y="4300538"/>
            <a:ext cx="2047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309452E6-5200-88D1-AD1F-470A6D5D34AF}"/>
              </a:ext>
            </a:extLst>
          </p:cNvPr>
          <p:cNvCxnSpPr>
            <a:cxnSpLocks/>
          </p:cNvCxnSpPr>
          <p:nvPr/>
        </p:nvCxnSpPr>
        <p:spPr>
          <a:xfrm>
            <a:off x="3708400" y="1203325"/>
            <a:ext cx="91281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F7BDA400-DEED-B4FB-4664-6DA8F031BE14}"/>
              </a:ext>
            </a:extLst>
          </p:cNvPr>
          <p:cNvCxnSpPr>
            <a:cxnSpLocks/>
          </p:cNvCxnSpPr>
          <p:nvPr/>
        </p:nvCxnSpPr>
        <p:spPr>
          <a:xfrm>
            <a:off x="3708400" y="1671638"/>
            <a:ext cx="104298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C3868B5A-850C-3854-5A1A-D77B42211EDE}"/>
              </a:ext>
            </a:extLst>
          </p:cNvPr>
          <p:cNvCxnSpPr>
            <a:cxnSpLocks/>
          </p:cNvCxnSpPr>
          <p:nvPr/>
        </p:nvCxnSpPr>
        <p:spPr>
          <a:xfrm>
            <a:off x="4932363" y="2500313"/>
            <a:ext cx="2159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99B8A352-B35F-9382-94AA-61C750528784}"/>
              </a:ext>
            </a:extLst>
          </p:cNvPr>
          <p:cNvCxnSpPr>
            <a:cxnSpLocks/>
          </p:cNvCxnSpPr>
          <p:nvPr/>
        </p:nvCxnSpPr>
        <p:spPr>
          <a:xfrm>
            <a:off x="3527425" y="2571750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147D08D3-5B47-025B-E42B-792AF7811500}"/>
              </a:ext>
            </a:extLst>
          </p:cNvPr>
          <p:cNvCxnSpPr>
            <a:cxnSpLocks/>
          </p:cNvCxnSpPr>
          <p:nvPr/>
        </p:nvCxnSpPr>
        <p:spPr>
          <a:xfrm>
            <a:off x="5135563" y="3076575"/>
            <a:ext cx="9128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F018E8E4-B686-95FA-0AF0-C87212260C99}"/>
              </a:ext>
            </a:extLst>
          </p:cNvPr>
          <p:cNvCxnSpPr>
            <a:cxnSpLocks/>
          </p:cNvCxnSpPr>
          <p:nvPr/>
        </p:nvCxnSpPr>
        <p:spPr>
          <a:xfrm>
            <a:off x="5111750" y="3327400"/>
            <a:ext cx="9366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FCDA7A79-2F92-7EE0-C674-9553B388DC1F}"/>
              </a:ext>
            </a:extLst>
          </p:cNvPr>
          <p:cNvCxnSpPr>
            <a:cxnSpLocks/>
          </p:cNvCxnSpPr>
          <p:nvPr/>
        </p:nvCxnSpPr>
        <p:spPr>
          <a:xfrm>
            <a:off x="4254500" y="3084513"/>
            <a:ext cx="461963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E3606670-64E9-3BC4-36EB-C9193B8D7601}"/>
              </a:ext>
            </a:extLst>
          </p:cNvPr>
          <p:cNvCxnSpPr>
            <a:cxnSpLocks/>
          </p:cNvCxnSpPr>
          <p:nvPr/>
        </p:nvCxnSpPr>
        <p:spPr>
          <a:xfrm>
            <a:off x="4230688" y="3327400"/>
            <a:ext cx="46196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7C8A54CA-462D-9546-E41E-96699B47D2C0}"/>
              </a:ext>
            </a:extLst>
          </p:cNvPr>
          <p:cNvCxnSpPr>
            <a:cxnSpLocks/>
          </p:cNvCxnSpPr>
          <p:nvPr/>
        </p:nvCxnSpPr>
        <p:spPr>
          <a:xfrm>
            <a:off x="3527425" y="2824163"/>
            <a:ext cx="252095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876" name="Рисунок 86" descr="Предупреждение">
            <a:extLst>
              <a:ext uri="{FF2B5EF4-FFF2-40B4-BE49-F238E27FC236}">
                <a16:creationId xmlns:a16="http://schemas.microsoft.com/office/drawing/2014/main" id="{E104F9C1-5270-6E53-ABCD-51037B47A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97" y="140535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0FCD3121-28E0-3BC6-15A2-0BAD729D7E31}"/>
              </a:ext>
            </a:extLst>
          </p:cNvPr>
          <p:cNvCxnSpPr>
            <a:cxnSpLocks/>
          </p:cNvCxnSpPr>
          <p:nvPr/>
        </p:nvCxnSpPr>
        <p:spPr>
          <a:xfrm>
            <a:off x="1871663" y="1455738"/>
            <a:ext cx="18573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A7CEDF0A-969E-EA6C-91B5-81575241ABB5}"/>
              </a:ext>
            </a:extLst>
          </p:cNvPr>
          <p:cNvSpPr/>
          <p:nvPr/>
        </p:nvSpPr>
        <p:spPr>
          <a:xfrm rot="16200000">
            <a:off x="5068888" y="1054100"/>
            <a:ext cx="4702175" cy="34766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B7A96-C00A-B7A3-B828-E7A9C1443C29}"/>
              </a:ext>
            </a:extLst>
          </p:cNvPr>
          <p:cNvSpPr/>
          <p:nvPr/>
        </p:nvSpPr>
        <p:spPr>
          <a:xfrm>
            <a:off x="4586288" y="473254"/>
            <a:ext cx="4438650" cy="467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B93639E-8F59-C3DF-F202-5240902978B8}"/>
              </a:ext>
            </a:extLst>
          </p:cNvPr>
          <p:cNvSpPr/>
          <p:nvPr/>
        </p:nvSpPr>
        <p:spPr>
          <a:xfrm>
            <a:off x="8316913" y="166688"/>
            <a:ext cx="652462" cy="42545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03D1E45-6944-AF36-F5D7-0E08F7DE96F3}"/>
              </a:ext>
            </a:extLst>
          </p:cNvPr>
          <p:cNvSpPr/>
          <p:nvPr/>
        </p:nvSpPr>
        <p:spPr>
          <a:xfrm>
            <a:off x="8642350" y="0"/>
            <a:ext cx="501650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95590349-F002-F8ED-403D-F32066EF9D1D}"/>
              </a:ext>
            </a:extLst>
          </p:cNvPr>
          <p:cNvSpPr/>
          <p:nvPr/>
        </p:nvSpPr>
        <p:spPr>
          <a:xfrm>
            <a:off x="8640763" y="447675"/>
            <a:ext cx="500062" cy="16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4F783996-F7E6-6D37-E17A-FFAF94BFAC4C}"/>
              </a:ext>
            </a:extLst>
          </p:cNvPr>
          <p:cNvSpPr/>
          <p:nvPr/>
        </p:nvSpPr>
        <p:spPr>
          <a:xfrm>
            <a:off x="2358231" y="194439"/>
            <a:ext cx="4791844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ramond" panose="02020404030301010803" pitchFamily="18" charset="0"/>
                <a:ea typeface="+mn-ea"/>
                <a:cs typeface="+mn-cs"/>
              </a:rPr>
              <a:t>Памятка для пациента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4BFDEC-13C1-4B06-AE13-6898745BA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4" y="1966037"/>
            <a:ext cx="4473302" cy="2651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8F6BEF-DC20-41A4-8905-4BC3A4396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66" y="1952390"/>
            <a:ext cx="4006547" cy="2678430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FD4A4FF7-7FD8-40C2-8B99-EEDAE3005354}"/>
              </a:ext>
            </a:extLst>
          </p:cNvPr>
          <p:cNvSpPr/>
          <p:nvPr/>
        </p:nvSpPr>
        <p:spPr>
          <a:xfrm>
            <a:off x="2360721" y="736600"/>
            <a:ext cx="4791844" cy="86280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rgbClr val="1F9181"/>
                </a:solidFill>
                <a:latin typeface="Garamond" pitchFamily="18" charset="0"/>
                <a:ea typeface="FontAwesome"/>
              </a:rPr>
              <a:t>Каждому пациенту, сдавшему документы, выдаётся памятка с инструкцией как отследить статус талона  и номером чат  бота.</a:t>
            </a:r>
          </a:p>
        </p:txBody>
      </p:sp>
    </p:spTree>
    <p:extLst>
      <p:ext uri="{BB962C8B-B14F-4D97-AF65-F5344CB8AC3E}">
        <p14:creationId xmlns:p14="http://schemas.microsoft.com/office/powerpoint/2010/main" val="44027991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багетная рамка 19">
            <a:extLst>
              <a:ext uri="{FF2B5EF4-FFF2-40B4-BE49-F238E27FC236}">
                <a16:creationId xmlns:a16="http://schemas.microsoft.com/office/drawing/2014/main" id="{74A082C7-E701-FD88-EAE4-FAB9BE88A4C6}"/>
              </a:ext>
            </a:extLst>
          </p:cNvPr>
          <p:cNvSpPr/>
          <p:nvPr/>
        </p:nvSpPr>
        <p:spPr>
          <a:xfrm>
            <a:off x="285982" y="3429862"/>
            <a:ext cx="3991818" cy="1257996"/>
          </a:xfrm>
          <a:prstGeom prst="beve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7380E1C8-A01F-1F75-84AB-9F08EDE6B89A}"/>
              </a:ext>
            </a:extLst>
          </p:cNvPr>
          <p:cNvSpPr/>
          <p:nvPr/>
        </p:nvSpPr>
        <p:spPr>
          <a:xfrm>
            <a:off x="93169" y="665383"/>
            <a:ext cx="6639072" cy="1067764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2C7EE2-A9D1-8D3B-83EF-C8A0A9C8B5F0}"/>
              </a:ext>
            </a:extLst>
          </p:cNvPr>
          <p:cNvSpPr/>
          <p:nvPr/>
        </p:nvSpPr>
        <p:spPr>
          <a:xfrm>
            <a:off x="12700" y="1588"/>
            <a:ext cx="3911600" cy="62547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09" name="TextBox 1">
            <a:extLst>
              <a:ext uri="{FF2B5EF4-FFF2-40B4-BE49-F238E27FC236}">
                <a16:creationId xmlns:a16="http://schemas.microsoft.com/office/drawing/2014/main" id="{F3FF60CF-CAF5-CACB-63C6-9C0048E2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0"/>
            <a:ext cx="404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chemeClr val="bg1"/>
                </a:solidFill>
                <a:latin typeface="Garamond" panose="02020404030301010803" pitchFamily="18" charset="0"/>
              </a:rPr>
              <a:t>Оформление талона на бесплатный проезд</a:t>
            </a:r>
          </a:p>
        </p:txBody>
      </p:sp>
      <p:sp>
        <p:nvSpPr>
          <p:cNvPr id="51210" name="TextBox 2">
            <a:extLst>
              <a:ext uri="{FF2B5EF4-FFF2-40B4-BE49-F238E27FC236}">
                <a16:creationId xmlns:a16="http://schemas.microsoft.com/office/drawing/2014/main" id="{ADB44AD8-8130-207F-E2D5-E1B49217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671513"/>
            <a:ext cx="6804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dirty="0">
                <a:latin typeface="Garamond" panose="02020404030301010803" pitchFamily="18" charset="0"/>
              </a:rPr>
              <a:t>Граждане, имеющие право на получение государственной социальной помощи в виде бесплатного проезда </a:t>
            </a:r>
          </a:p>
          <a:p>
            <a:pPr eaLnBrk="1" hangingPunct="1"/>
            <a:r>
              <a:rPr lang="ru-RU" altLang="ru-RU" sz="1000" dirty="0">
                <a:latin typeface="Garamond" panose="02020404030301010803" pitchFamily="18" charset="0"/>
              </a:rPr>
              <a:t>к месту лечения и обратно </a:t>
            </a:r>
            <a:r>
              <a:rPr lang="ru-RU" altLang="ru-RU" sz="1000" u="sng" dirty="0">
                <a:latin typeface="Garamond" panose="02020404030301010803" pitchFamily="18" charset="0"/>
              </a:rPr>
              <a:t>на железнодорожном транспорте</a:t>
            </a:r>
            <a:r>
              <a:rPr lang="ru-RU" altLang="ru-RU" sz="1000" dirty="0">
                <a:latin typeface="Garamond" panose="02020404030301010803" pitchFamily="18" charset="0"/>
              </a:rPr>
              <a:t>, при направлении для оказания специализированной медицинской помощи (СМП), высокотехнологичной медицинской помощи, включенной в базовую программу обязательного медицинского страхования (ВМП-ОМС), высокотехнологичной медицинской помощи не включенную в базовую программу обязательного медицинского страхования (ВМП), могут воспользоваться этим правом при соблюдении ряда условий:</a:t>
            </a:r>
          </a:p>
        </p:txBody>
      </p:sp>
      <p:sp>
        <p:nvSpPr>
          <p:cNvPr id="51211" name="Прямоугольник 6">
            <a:extLst>
              <a:ext uri="{FF2B5EF4-FFF2-40B4-BE49-F238E27FC236}">
                <a16:creationId xmlns:a16="http://schemas.microsoft.com/office/drawing/2014/main" id="{2C4D20FE-B90B-6C40-94C9-77C96AC2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3" y="2022475"/>
            <a:ext cx="3827462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100" b="1" dirty="0">
                <a:latin typeface="Garamond" panose="02020404030301010803" pitchFamily="18" charset="0"/>
              </a:rPr>
              <a:t>При направлении на ВМП, </a:t>
            </a:r>
            <a:r>
              <a:rPr lang="ru-RU" altLang="ru-RU" sz="1100" dirty="0">
                <a:latin typeface="Garamond" panose="02020404030301010803" pitchFamily="18" charset="0"/>
              </a:rPr>
              <a:t>Талон №2 выдается после открытия талона на ВМП в системе мониторинга и установления даты госпитализации принимающей медицинской организацией, а так же при предоставлении справки об инвалидности (МСЭ) и справки из пенсионного фонда на текущий год, подтверждающая наличие права на бесплатный проезд</a:t>
            </a:r>
          </a:p>
        </p:txBody>
      </p:sp>
      <p:sp>
        <p:nvSpPr>
          <p:cNvPr id="51212" name="Прямоугольник 8">
            <a:extLst>
              <a:ext uri="{FF2B5EF4-FFF2-40B4-BE49-F238E27FC236}">
                <a16:creationId xmlns:a16="http://schemas.microsoft.com/office/drawing/2014/main" id="{93BA3106-A27B-1193-F6AF-8F753EAA0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022475"/>
            <a:ext cx="40703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200" b="1" dirty="0">
                <a:latin typeface="Garamond" panose="02020404030301010803" pitchFamily="18" charset="0"/>
              </a:rPr>
              <a:t>При направлении для оказания СМП или ВМП-ОМС, </a:t>
            </a:r>
            <a:r>
              <a:rPr lang="ru-RU" altLang="ru-RU" sz="1200" dirty="0">
                <a:latin typeface="Garamond" panose="02020404030301010803" pitchFamily="18" charset="0"/>
              </a:rPr>
              <a:t>необходимо предоставить следующие документы:</a:t>
            </a:r>
          </a:p>
          <a:p>
            <a:pPr eaLnBrk="1" hangingPunct="1"/>
            <a:r>
              <a:rPr lang="ru-RU" altLang="ru-RU" sz="1200" dirty="0">
                <a:latin typeface="Garamond" panose="02020404030301010803" pitchFamily="18" charset="0"/>
              </a:rPr>
              <a:t>1) Копии: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вызов из Федерального центра с датой госпитализации,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направление формы 057/у-04,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паспорт (2,3,5 стр.), (свидетельство о рождении + паспорт сопровождающего лица)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полис (с двух сторон),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СНИЛС,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справка об инвалидности (с двух сторон),</a:t>
            </a:r>
          </a:p>
          <a:p>
            <a:pPr eaLnBrk="1" hangingPunct="1">
              <a:buFont typeface="Symbol" panose="05050102010706020507" pitchFamily="18" charset="2"/>
              <a:buChar char=""/>
            </a:pPr>
            <a:r>
              <a:rPr lang="ru-RU" altLang="ru-RU" sz="1200" dirty="0">
                <a:latin typeface="Garamond" panose="02020404030301010803" pitchFamily="18" charset="0"/>
              </a:rPr>
              <a:t>справка из пенсионного фонда на текущий год, подтверждающая право на получение НСУ.</a:t>
            </a:r>
          </a:p>
          <a:p>
            <a:pPr eaLnBrk="1" hangingPunct="1"/>
            <a:r>
              <a:rPr lang="ru-RU" altLang="ru-RU" sz="1200" dirty="0">
                <a:latin typeface="Garamond" panose="02020404030301010803" pitchFamily="18" charset="0"/>
              </a:rPr>
              <a:t>2) Заявление о согласии на обработку персональных данных.</a:t>
            </a:r>
          </a:p>
        </p:txBody>
      </p:sp>
      <p:sp>
        <p:nvSpPr>
          <p:cNvPr id="51213" name="Прямоугольник 10">
            <a:extLst>
              <a:ext uri="{FF2B5EF4-FFF2-40B4-BE49-F238E27FC236}">
                <a16:creationId xmlns:a16="http://schemas.microsoft.com/office/drawing/2014/main" id="{AC4ECC6C-D4D7-6F7C-F548-BD4C91ED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500438"/>
            <a:ext cx="39274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100" b="1" dirty="0">
                <a:latin typeface="Garamond" panose="02020404030301010803" pitchFamily="18" charset="0"/>
              </a:rPr>
              <a:t>Подать документы для оформления Талона №2 на проезд можно в электронном виде:</a:t>
            </a:r>
          </a:p>
          <a:p>
            <a:pPr eaLnBrk="1" hangingPunct="1"/>
            <a:r>
              <a:rPr lang="ru-RU" altLang="ru-RU" sz="1100" dirty="0">
                <a:latin typeface="Garamond" panose="02020404030301010803" pitchFamily="18" charset="0"/>
              </a:rPr>
              <a:t>- по взрослому населению: </a:t>
            </a:r>
            <a:r>
              <a:rPr lang="ru-RU" altLang="ru-RU" sz="1100" dirty="0" err="1">
                <a:latin typeface="Garamond" panose="02020404030301010803" pitchFamily="18" charset="0"/>
                <a:hlinkClick r:id="rId2"/>
              </a:rPr>
              <a:t>help@minzdrav</a:t>
            </a:r>
            <a:r>
              <a:rPr lang="ru-RU" altLang="ru-RU" sz="1100" dirty="0">
                <a:latin typeface="Garamond" panose="02020404030301010803" pitchFamily="18" charset="0"/>
                <a:hlinkClick r:id="rId2"/>
              </a:rPr>
              <a:t>.</a:t>
            </a:r>
            <a:r>
              <a:rPr lang="en-US" altLang="ru-RU" sz="1100" dirty="0">
                <a:latin typeface="Garamond" panose="02020404030301010803" pitchFamily="18" charset="0"/>
                <a:hlinkClick r:id="rId2"/>
              </a:rPr>
              <a:t>gov</a:t>
            </a:r>
            <a:r>
              <a:rPr lang="ru-RU" altLang="ru-RU" sz="1100" dirty="0">
                <a:latin typeface="Garamond" panose="02020404030301010803" pitchFamily="18" charset="0"/>
                <a:hlinkClick r:id="rId2"/>
              </a:rPr>
              <a:t>74.ru</a:t>
            </a:r>
            <a:r>
              <a:rPr lang="ru-RU" altLang="ru-RU" sz="1100" dirty="0">
                <a:latin typeface="Garamond" panose="02020404030301010803" pitchFamily="18" charset="0"/>
              </a:rPr>
              <a:t>. </a:t>
            </a:r>
          </a:p>
          <a:p>
            <a:pPr eaLnBrk="1" hangingPunct="1"/>
            <a:r>
              <a:rPr lang="ru-RU" altLang="ru-RU" sz="1100" dirty="0">
                <a:latin typeface="Garamond" panose="02020404030301010803" pitchFamily="18" charset="0"/>
              </a:rPr>
              <a:t>- по детскому населению: </a:t>
            </a:r>
            <a:r>
              <a:rPr lang="ru-RU" altLang="ru-RU" sz="1100" dirty="0">
                <a:latin typeface="Garamond" panose="02020404030301010803" pitchFamily="18" charset="0"/>
                <a:hlinkClick r:id="rId3"/>
              </a:rPr>
              <a:t>vmpminzdrav@mail.ru</a:t>
            </a:r>
            <a:r>
              <a:rPr lang="ru-RU" altLang="ru-RU" sz="1100" dirty="0">
                <a:latin typeface="Garamond" panose="02020404030301010803" pitchFamily="18" charset="0"/>
              </a:rPr>
              <a:t>, </a:t>
            </a:r>
          </a:p>
          <a:p>
            <a:pPr eaLnBrk="1" hangingPunct="1"/>
            <a:r>
              <a:rPr lang="ru-RU" altLang="ru-RU" sz="1100" i="1" dirty="0">
                <a:latin typeface="Garamond" panose="02020404030301010803" pitchFamily="18" charset="0"/>
              </a:rPr>
              <a:t>в теме письма указать: «для оформления Талона №2» и номер телефона для связи.</a:t>
            </a:r>
          </a:p>
        </p:txBody>
      </p:sp>
      <p:sp>
        <p:nvSpPr>
          <p:cNvPr id="51214" name="Прямоугольник 11">
            <a:extLst>
              <a:ext uri="{FF2B5EF4-FFF2-40B4-BE49-F238E27FC236}">
                <a16:creationId xmlns:a16="http://schemas.microsoft.com/office/drawing/2014/main" id="{1B11E3B4-8208-E345-C6FE-48919EB9D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377825"/>
            <a:ext cx="17303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b="1" dirty="0">
                <a:solidFill>
                  <a:schemeClr val="accent2"/>
                </a:solidFill>
                <a:latin typeface="Garamond" panose="02020404030301010803" pitchFamily="18" charset="0"/>
              </a:rPr>
              <a:t>Талон №2 на лечение в медицинские учреждения, не подведомственные федеральным, негосударственных форм собственности, а также в любые центры для поездки </a:t>
            </a:r>
            <a:r>
              <a:rPr lang="ru-RU" altLang="ru-RU" sz="1000" b="1" u="sng" dirty="0">
                <a:solidFill>
                  <a:schemeClr val="accent2"/>
                </a:solidFill>
                <a:latin typeface="Garamond" panose="02020404030301010803" pitchFamily="18" charset="0"/>
              </a:rPr>
              <a:t>на консультацию и обследование</a:t>
            </a:r>
            <a:r>
              <a:rPr lang="ru-RU" altLang="ru-RU" sz="1000" b="1" dirty="0">
                <a:solidFill>
                  <a:schemeClr val="accent2"/>
                </a:solidFill>
                <a:latin typeface="Garamond" panose="02020404030301010803" pitchFamily="18" charset="0"/>
              </a:rPr>
              <a:t>, </a:t>
            </a:r>
          </a:p>
          <a:p>
            <a:pPr eaLnBrk="1" hangingPunct="1"/>
            <a:r>
              <a:rPr lang="ru-RU" altLang="ru-RU" sz="1000" b="1" u="sng" dirty="0">
                <a:solidFill>
                  <a:schemeClr val="accent2"/>
                </a:solidFill>
                <a:latin typeface="Garamond" panose="02020404030301010803" pitchFamily="18" charset="0"/>
              </a:rPr>
              <a:t>не выдается !!!</a:t>
            </a:r>
          </a:p>
        </p:txBody>
      </p:sp>
      <p:pic>
        <p:nvPicPr>
          <p:cNvPr id="51215" name="Рисунок 13" descr="Предупреждение">
            <a:extLst>
              <a:ext uri="{FF2B5EF4-FFF2-40B4-BE49-F238E27FC236}">
                <a16:creationId xmlns:a16="http://schemas.microsoft.com/office/drawing/2014/main" id="{35723B7E-07F9-97B8-1E74-F6FA99BB2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460375"/>
            <a:ext cx="3095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оловина рамки 15">
            <a:extLst>
              <a:ext uri="{FF2B5EF4-FFF2-40B4-BE49-F238E27FC236}">
                <a16:creationId xmlns:a16="http://schemas.microsoft.com/office/drawing/2014/main" id="{B977B97D-6EE8-1D94-C941-733FE707DAC8}"/>
              </a:ext>
            </a:extLst>
          </p:cNvPr>
          <p:cNvSpPr/>
          <p:nvPr/>
        </p:nvSpPr>
        <p:spPr>
          <a:xfrm>
            <a:off x="285750" y="1844675"/>
            <a:ext cx="295275" cy="655638"/>
          </a:xfrm>
          <a:prstGeom prst="halfFram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овина рамки 16">
            <a:extLst>
              <a:ext uri="{FF2B5EF4-FFF2-40B4-BE49-F238E27FC236}">
                <a16:creationId xmlns:a16="http://schemas.microsoft.com/office/drawing/2014/main" id="{8C001A1F-84C7-5EB8-3AA3-33FC6039AA2C}"/>
              </a:ext>
            </a:extLst>
          </p:cNvPr>
          <p:cNvSpPr/>
          <p:nvPr/>
        </p:nvSpPr>
        <p:spPr>
          <a:xfrm rot="10800000">
            <a:off x="3919538" y="2357438"/>
            <a:ext cx="293687" cy="855662"/>
          </a:xfrm>
          <a:prstGeom prst="halfFram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овина рамки 17">
            <a:extLst>
              <a:ext uri="{FF2B5EF4-FFF2-40B4-BE49-F238E27FC236}">
                <a16:creationId xmlns:a16="http://schemas.microsoft.com/office/drawing/2014/main" id="{39AD4E82-BC95-C064-247D-2ADEF9C65782}"/>
              </a:ext>
            </a:extLst>
          </p:cNvPr>
          <p:cNvSpPr/>
          <p:nvPr/>
        </p:nvSpPr>
        <p:spPr>
          <a:xfrm>
            <a:off x="4640263" y="1933575"/>
            <a:ext cx="295275" cy="1279525"/>
          </a:xfrm>
          <a:prstGeom prst="halfFram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овина рамки 18">
            <a:extLst>
              <a:ext uri="{FF2B5EF4-FFF2-40B4-BE49-F238E27FC236}">
                <a16:creationId xmlns:a16="http://schemas.microsoft.com/office/drawing/2014/main" id="{1E007B53-415C-D2E8-488E-6BA5940D8D6B}"/>
              </a:ext>
            </a:extLst>
          </p:cNvPr>
          <p:cNvSpPr/>
          <p:nvPr/>
        </p:nvSpPr>
        <p:spPr>
          <a:xfrm rot="10800000">
            <a:off x="8564563" y="3300413"/>
            <a:ext cx="295275" cy="1287462"/>
          </a:xfrm>
          <a:prstGeom prst="halfFram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20" name="TextBox 5">
            <a:extLst>
              <a:ext uri="{FF2B5EF4-FFF2-40B4-BE49-F238E27FC236}">
                <a16:creationId xmlns:a16="http://schemas.microsoft.com/office/drawing/2014/main" id="{7B376154-31A7-2600-F534-0AE173DE7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765675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1221" name="TextBox 9">
            <a:extLst>
              <a:ext uri="{FF2B5EF4-FFF2-40B4-BE49-F238E27FC236}">
                <a16:creationId xmlns:a16="http://schemas.microsoft.com/office/drawing/2014/main" id="{5285941F-2AD3-A9E8-A568-EA4E4B43C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4741863"/>
            <a:ext cx="720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b="1">
                <a:solidFill>
                  <a:schemeClr val="accent2"/>
                </a:solidFill>
                <a:latin typeface="Garamond" panose="02020404030301010803" pitchFamily="18" charset="0"/>
              </a:rPr>
              <a:t>* Приказ Министерства здравоохранения и социального развития РФ от 5 октября 2005 г. N 617.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altLang="ru-RU" sz="1000">
                <a:solidFill>
                  <a:srgbClr val="0070C0"/>
                </a:solidFill>
                <a:latin typeface="Garamond" panose="02020404030301010803" pitchFamily="18" charset="0"/>
                <a:hlinkClick r:id="rId5"/>
              </a:rPr>
              <a:t>https://normativ.kontur.ru/document?moduleId=1&amp;documentId=259296</a:t>
            </a:r>
            <a:r>
              <a:rPr lang="ru-RU" altLang="ru-RU" sz="1000">
                <a:solidFill>
                  <a:srgbClr val="0070C0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58AACB4-2313-42B8-BA7F-F24FFAACB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650" y="48321"/>
            <a:ext cx="3139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Талон №2 оформляется перед поездкой, сразу после получения вызова на госпитализацию, и возмещению в материальном выражении не подлежит!</a:t>
            </a: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557819FD-7DDD-4DC2-8FA8-25ED07BDB3E9}"/>
              </a:ext>
            </a:extLst>
          </p:cNvPr>
          <p:cNvSpPr/>
          <p:nvPr/>
        </p:nvSpPr>
        <p:spPr>
          <a:xfrm>
            <a:off x="4073190" y="29051"/>
            <a:ext cx="2781535" cy="687638"/>
          </a:xfrm>
          <a:prstGeom prst="round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130967D-476F-9A5A-4077-C7BC12DCA546}"/>
              </a:ext>
            </a:extLst>
          </p:cNvPr>
          <p:cNvSpPr/>
          <p:nvPr/>
        </p:nvSpPr>
        <p:spPr>
          <a:xfrm rot="16200000">
            <a:off x="6559550" y="2554288"/>
            <a:ext cx="4198937" cy="98583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D2C0C282-842C-FCF4-57D4-12FFCAB24ED9}"/>
              </a:ext>
            </a:extLst>
          </p:cNvPr>
          <p:cNvSpPr/>
          <p:nvPr/>
        </p:nvSpPr>
        <p:spPr>
          <a:xfrm rot="16200000" flipV="1">
            <a:off x="5978524" y="1976438"/>
            <a:ext cx="5143501" cy="11874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AE0F37-DEF6-86A4-4F2A-03BA6746897D}"/>
              </a:ext>
            </a:extLst>
          </p:cNvPr>
          <p:cNvSpPr/>
          <p:nvPr/>
        </p:nvSpPr>
        <p:spPr>
          <a:xfrm>
            <a:off x="12700" y="15875"/>
            <a:ext cx="8015288" cy="68421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E05502D4-2515-9FAC-30E8-F3D887BEAF9E}"/>
              </a:ext>
            </a:extLst>
          </p:cNvPr>
          <p:cNvSpPr/>
          <p:nvPr/>
        </p:nvSpPr>
        <p:spPr>
          <a:xfrm rot="16200000">
            <a:off x="-1594644" y="2262982"/>
            <a:ext cx="4321175" cy="91598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352F2A0E-BF13-953C-408E-B918B664F1A1}"/>
              </a:ext>
            </a:extLst>
          </p:cNvPr>
          <p:cNvSpPr/>
          <p:nvPr/>
        </p:nvSpPr>
        <p:spPr>
          <a:xfrm rot="5400000">
            <a:off x="-1537494" y="2231232"/>
            <a:ext cx="4122737" cy="1022350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B89D48-8985-6A24-7702-1891B63E95EB}"/>
              </a:ext>
            </a:extLst>
          </p:cNvPr>
          <p:cNvSpPr/>
          <p:nvPr/>
        </p:nvSpPr>
        <p:spPr>
          <a:xfrm>
            <a:off x="12700" y="1563688"/>
            <a:ext cx="820738" cy="35829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2E2896-D38F-F9D0-3F61-DF233970AC90}"/>
              </a:ext>
            </a:extLst>
          </p:cNvPr>
          <p:cNvSpPr/>
          <p:nvPr/>
        </p:nvSpPr>
        <p:spPr>
          <a:xfrm>
            <a:off x="755650" y="4881563"/>
            <a:ext cx="7488238" cy="2619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0C1F6A0-C072-439A-B35B-5FEC778DE5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678641"/>
              </p:ext>
            </p:extLst>
          </p:nvPr>
        </p:nvGraphicFramePr>
        <p:xfrm>
          <a:off x="467544" y="2096834"/>
          <a:ext cx="4466267" cy="2668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19A7E8-D92E-471C-9A71-257A6B6E0332}"/>
              </a:ext>
            </a:extLst>
          </p:cNvPr>
          <p:cNvSpPr/>
          <p:nvPr/>
        </p:nvSpPr>
        <p:spPr>
          <a:xfrm>
            <a:off x="1332145" y="1356116"/>
            <a:ext cx="3265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Результаты анкетирования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DECAAA-D773-419A-BB39-EF9A055D5B8F}"/>
              </a:ext>
            </a:extLst>
          </p:cNvPr>
          <p:cNvSpPr/>
          <p:nvPr/>
        </p:nvSpPr>
        <p:spPr>
          <a:xfrm>
            <a:off x="4670425" y="1341407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Анализ</a:t>
            </a:r>
            <a:r>
              <a:rPr lang="ru-RU" altLang="ru-RU" sz="1600" b="1" dirty="0">
                <a:latin typeface="Garamond" panose="02020404030301010803" pitchFamily="18" charset="0"/>
              </a:rPr>
              <a:t>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обращений</a:t>
            </a:r>
            <a:r>
              <a:rPr lang="ru-RU" altLang="ru-RU" sz="1600" b="1" dirty="0">
                <a:latin typeface="Garamond" panose="02020404030301010803" pitchFamily="18" charset="0"/>
              </a:rPr>
              <a:t>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граждан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76D1E1D3-51EA-4F1D-80FE-64F69F0F1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6999519"/>
              </p:ext>
            </p:extLst>
          </p:nvPr>
        </p:nvGraphicFramePr>
        <p:xfrm>
          <a:off x="3739524" y="1908784"/>
          <a:ext cx="4609140" cy="311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0">
            <a:extLst>
              <a:ext uri="{FF2B5EF4-FFF2-40B4-BE49-F238E27FC236}">
                <a16:creationId xmlns:a16="http://schemas.microsoft.com/office/drawing/2014/main" id="{AD82A592-D442-4AF8-9883-5C98FB411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899" y="1603666"/>
            <a:ext cx="3291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800" dirty="0">
                <a:latin typeface="Garamond" panose="02020404030301010803" pitchFamily="18" charset="0"/>
              </a:rPr>
              <a:t>По представленной диаграмме можно сделать вывод, что информация о работе организационно-методического отдела по оказанию ВМП и порядке оформления документов на оказание ВМП пациенты в 90% получают от врача направляющей МО. </a:t>
            </a:r>
          </a:p>
        </p:txBody>
      </p:sp>
      <p:sp>
        <p:nvSpPr>
          <p:cNvPr id="17" name="Прямоугольник 10">
            <a:extLst>
              <a:ext uri="{FF2B5EF4-FFF2-40B4-BE49-F238E27FC236}">
                <a16:creationId xmlns:a16="http://schemas.microsoft.com/office/drawing/2014/main" id="{FDF97B86-842C-44B4-AD63-1D70C8FF2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519" y="1619418"/>
            <a:ext cx="3291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800" dirty="0">
                <a:latin typeface="Garamond" panose="02020404030301010803" pitchFamily="18" charset="0"/>
              </a:rPr>
              <a:t>По представленной диаграмме можно сделать вывод, что увеличивается процент пациентов, не владеющих информацией о работе нашего отдела и порядке оформления документов на оказание ВМП.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B45A3F2-77AB-4B42-BA49-02EE9DD55651}"/>
              </a:ext>
            </a:extLst>
          </p:cNvPr>
          <p:cNvSpPr/>
          <p:nvPr/>
        </p:nvSpPr>
        <p:spPr>
          <a:xfrm>
            <a:off x="2246311" y="798237"/>
            <a:ext cx="4568825" cy="582612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u="sng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Информация должна исходить от специалиста направляющей МО!</a:t>
            </a:r>
            <a:endParaRPr lang="ru-RU" sz="1200" b="1" dirty="0">
              <a:solidFill>
                <a:srgbClr val="156156"/>
              </a:solidFill>
              <a:latin typeface="Garamond" pitchFamily="18" charset="0"/>
              <a:ea typeface="FontAwesome"/>
            </a:endParaRPr>
          </a:p>
        </p:txBody>
      </p:sp>
    </p:spTree>
    <p:extLst>
      <p:ext uri="{BB962C8B-B14F-4D97-AF65-F5344CB8AC3E}">
        <p14:creationId xmlns:p14="http://schemas.microsoft.com/office/powerpoint/2010/main" val="4066526107"/>
      </p:ext>
    </p:extLst>
  </p:cSld>
  <p:clrMapOvr>
    <a:masterClrMapping/>
  </p:clrMapOvr>
  <p:transition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трелка углом 26">
            <a:extLst>
              <a:ext uri="{FF2B5EF4-FFF2-40B4-BE49-F238E27FC236}">
                <a16:creationId xmlns:a16="http://schemas.microsoft.com/office/drawing/2014/main" id="{16AD3B82-FAA2-99AD-8365-0D4946455349}"/>
              </a:ext>
            </a:extLst>
          </p:cNvPr>
          <p:cNvSpPr/>
          <p:nvPr/>
        </p:nvSpPr>
        <p:spPr>
          <a:xfrm flipH="1">
            <a:off x="5772151" y="1287463"/>
            <a:ext cx="2014537" cy="606425"/>
          </a:xfrm>
          <a:prstGeom prst="bentArrow">
            <a:avLst>
              <a:gd name="adj1" fmla="val 25000"/>
              <a:gd name="adj2" fmla="val 23134"/>
              <a:gd name="adj3" fmla="val 25000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: скругленные углы 2">
            <a:extLst>
              <a:ext uri="{FF2B5EF4-FFF2-40B4-BE49-F238E27FC236}">
                <a16:creationId xmlns:a16="http://schemas.microsoft.com/office/drawing/2014/main" id="{80132CF9-CADD-DBA5-076B-9B6D22358A4E}"/>
              </a:ext>
            </a:extLst>
          </p:cNvPr>
          <p:cNvSpPr/>
          <p:nvPr/>
        </p:nvSpPr>
        <p:spPr>
          <a:xfrm>
            <a:off x="2741613" y="4186238"/>
            <a:ext cx="2187575" cy="67151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800" b="1" dirty="0">
              <a:solidFill>
                <a:srgbClr val="126B7C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06CF5F6-F7B3-10BA-BE5D-E2DAF1CAFDCE}"/>
              </a:ext>
            </a:extLst>
          </p:cNvPr>
          <p:cNvSpPr/>
          <p:nvPr/>
        </p:nvSpPr>
        <p:spPr>
          <a:xfrm>
            <a:off x="2143125" y="131763"/>
            <a:ext cx="4568825" cy="582612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u="sng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Способы передачи информации МО</a:t>
            </a:r>
            <a:endParaRPr lang="ru-RU" sz="1200" b="1" dirty="0">
              <a:solidFill>
                <a:srgbClr val="156156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53253" name="Slide Number Placeholder 21">
            <a:extLst>
              <a:ext uri="{FF2B5EF4-FFF2-40B4-BE49-F238E27FC236}">
                <a16:creationId xmlns:a16="http://schemas.microsoft.com/office/drawing/2014/main" id="{8C4A6EF3-39CB-3DAE-4BAA-50745DE52E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50F3D385-0FCB-4554-A689-9C638D62EE36}" type="slidenum">
              <a:rPr lang="en-US" altLang="ru-RU" sz="900">
                <a:solidFill>
                  <a:schemeClr val="bg1"/>
                </a:solidFill>
              </a:rPr>
              <a:pPr/>
              <a:t>49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793C1B2-A7C6-BEF3-A497-79D80206D921}"/>
              </a:ext>
            </a:extLst>
          </p:cNvPr>
          <p:cNvSpPr/>
          <p:nvPr/>
        </p:nvSpPr>
        <p:spPr>
          <a:xfrm>
            <a:off x="323528" y="1893888"/>
            <a:ext cx="2176785" cy="11064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Курьер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A4F7D22-2B59-36A4-214C-95088155E290}"/>
              </a:ext>
            </a:extLst>
          </p:cNvPr>
          <p:cNvSpPr/>
          <p:nvPr/>
        </p:nvSpPr>
        <p:spPr>
          <a:xfrm>
            <a:off x="3714750" y="2843213"/>
            <a:ext cx="1738313" cy="74295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БАРС</a:t>
            </a:r>
          </a:p>
          <a:p>
            <a:pPr algn="ctr" eaLnBrk="1" hangingPunct="1">
              <a:defRPr/>
            </a:pPr>
            <a:r>
              <a:rPr lang="ru-RU" sz="1000" b="1" i="1" dirty="0">
                <a:solidFill>
                  <a:srgbClr val="1F9181"/>
                </a:solidFill>
                <a:latin typeface="Garamond" pitchFamily="18" charset="0"/>
                <a:ea typeface="FontAwesome"/>
              </a:rPr>
              <a:t>(в тестовом режиме, не отменяет доставку документов)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64A8F97-F8BD-3B9E-A3F1-BF6C37382D81}"/>
              </a:ext>
            </a:extLst>
          </p:cNvPr>
          <p:cNvSpPr/>
          <p:nvPr/>
        </p:nvSpPr>
        <p:spPr>
          <a:xfrm>
            <a:off x="6711950" y="1893888"/>
            <a:ext cx="1931988" cy="11064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800" b="1" dirty="0">
              <a:solidFill>
                <a:srgbClr val="126B7C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28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Личный визит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1F9181"/>
                </a:solidFill>
                <a:latin typeface="Garamond" pitchFamily="18" charset="0"/>
                <a:ea typeface="FontAwesome"/>
              </a:rPr>
              <a:t>(почта России)</a:t>
            </a:r>
          </a:p>
          <a:p>
            <a:pPr algn="ctr" eaLnBrk="1" hangingPunct="1">
              <a:defRPr/>
            </a:pPr>
            <a:endParaRPr lang="ru-RU" sz="2800" b="1" dirty="0">
              <a:solidFill>
                <a:srgbClr val="126B7C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C6A3351C-ABB2-7501-6897-22338E87EA39}"/>
              </a:ext>
            </a:extLst>
          </p:cNvPr>
          <p:cNvSpPr/>
          <p:nvPr/>
        </p:nvSpPr>
        <p:spPr>
          <a:xfrm>
            <a:off x="251520" y="3357563"/>
            <a:ext cx="2320229" cy="142875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Территориальный отдел</a:t>
            </a:r>
          </a:p>
          <a:p>
            <a:pPr algn="ctr" eaLnBrk="1" hangingPunct="1">
              <a:defRPr/>
            </a:pPr>
            <a:r>
              <a:rPr lang="ru-RU" sz="18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ГКУЗ ЦКДМО</a:t>
            </a:r>
          </a:p>
          <a:p>
            <a:pPr algn="ctr" eaLnBrk="1" hangingPunct="1">
              <a:defRPr/>
            </a:pPr>
            <a:r>
              <a:rPr lang="ru-RU" sz="1200" b="1" i="1" dirty="0">
                <a:solidFill>
                  <a:srgbClr val="1F9181"/>
                </a:solidFill>
                <a:latin typeface="Garamond" pitchFamily="18" charset="0"/>
                <a:ea typeface="FontAwesome"/>
              </a:rPr>
              <a:t>Г.Магнитогорск, ул. Октябрьская, 5/1</a:t>
            </a:r>
            <a:endParaRPr lang="ru-RU" sz="1200" b="1" dirty="0">
              <a:solidFill>
                <a:srgbClr val="126B7C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53258" name="Прямоугольник 18">
            <a:extLst>
              <a:ext uri="{FF2B5EF4-FFF2-40B4-BE49-F238E27FC236}">
                <a16:creationId xmlns:a16="http://schemas.microsoft.com/office/drawing/2014/main" id="{3B223FA7-1094-C9CB-73BE-A226E1C79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5" y="4186238"/>
            <a:ext cx="1150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Магнитогорск</a:t>
            </a:r>
          </a:p>
          <a:p>
            <a:pPr algn="ctr" eaLnBrk="1" hangingPunct="1"/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Фершампенуаз</a:t>
            </a:r>
            <a:b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</a:br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Кизил</a:t>
            </a:r>
            <a:b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</a:br>
            <a:endParaRPr lang="ru-RU" altLang="ru-RU" sz="1100" b="1">
              <a:solidFill>
                <a:srgbClr val="126B7C"/>
              </a:solidFill>
              <a:latin typeface="Garamond" panose="02020404030301010803" pitchFamily="18" charset="0"/>
            </a:endParaRPr>
          </a:p>
        </p:txBody>
      </p:sp>
      <p:sp>
        <p:nvSpPr>
          <p:cNvPr id="53259" name="Прямоугольник 20">
            <a:extLst>
              <a:ext uri="{FF2B5EF4-FFF2-40B4-BE49-F238E27FC236}">
                <a16:creationId xmlns:a16="http://schemas.microsoft.com/office/drawing/2014/main" id="{F5EED99D-CA96-F3D6-5FB2-01EAF8CF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4186238"/>
            <a:ext cx="7731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Карталы</a:t>
            </a:r>
          </a:p>
          <a:p>
            <a:pPr algn="ctr" eaLnBrk="1" hangingPunct="1"/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Агаповка</a:t>
            </a:r>
          </a:p>
          <a:p>
            <a:pPr algn="ctr" eaLnBrk="1" hangingPunct="1"/>
            <a:r>
              <a:rPr lang="ru-RU" altLang="ru-RU" sz="1100" b="1">
                <a:solidFill>
                  <a:srgbClr val="126B7C"/>
                </a:solidFill>
                <a:latin typeface="Garamond" panose="02020404030301010803" pitchFamily="18" charset="0"/>
              </a:rPr>
              <a:t>Бреды</a:t>
            </a:r>
          </a:p>
        </p:txBody>
      </p:sp>
      <p:sp>
        <p:nvSpPr>
          <p:cNvPr id="22" name="Стрелка углом 21">
            <a:extLst>
              <a:ext uri="{FF2B5EF4-FFF2-40B4-BE49-F238E27FC236}">
                <a16:creationId xmlns:a16="http://schemas.microsoft.com/office/drawing/2014/main" id="{8592765C-7783-4927-054B-60C3CDB0F422}"/>
              </a:ext>
            </a:extLst>
          </p:cNvPr>
          <p:cNvSpPr/>
          <p:nvPr/>
        </p:nvSpPr>
        <p:spPr>
          <a:xfrm flipH="1">
            <a:off x="2571750" y="3685548"/>
            <a:ext cx="1352178" cy="506363"/>
          </a:xfrm>
          <a:prstGeom prst="ben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трелка углом 23">
            <a:extLst>
              <a:ext uri="{FF2B5EF4-FFF2-40B4-BE49-F238E27FC236}">
                <a16:creationId xmlns:a16="http://schemas.microsoft.com/office/drawing/2014/main" id="{C068EDB8-26DF-564A-600B-3CA196E46CB7}"/>
              </a:ext>
            </a:extLst>
          </p:cNvPr>
          <p:cNvSpPr/>
          <p:nvPr/>
        </p:nvSpPr>
        <p:spPr>
          <a:xfrm rot="10800000" flipH="1" flipV="1">
            <a:off x="1357312" y="1326042"/>
            <a:ext cx="1853407" cy="582613"/>
          </a:xfrm>
          <a:prstGeom prst="bentArrow">
            <a:avLst>
              <a:gd name="adj1" fmla="val 25000"/>
              <a:gd name="adj2" fmla="val 27744"/>
              <a:gd name="adj3" fmla="val 25000"/>
              <a:gd name="adj4" fmla="val 4375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трелка вниз 24">
            <a:extLst>
              <a:ext uri="{FF2B5EF4-FFF2-40B4-BE49-F238E27FC236}">
                <a16:creationId xmlns:a16="http://schemas.microsoft.com/office/drawing/2014/main" id="{F4F73831-D642-20F7-9026-E2ECAE173DAB}"/>
              </a:ext>
            </a:extLst>
          </p:cNvPr>
          <p:cNvSpPr/>
          <p:nvPr/>
        </p:nvSpPr>
        <p:spPr>
          <a:xfrm flipV="1">
            <a:off x="4427537" y="2103438"/>
            <a:ext cx="285750" cy="74295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6" name="Стрелка вниз 25">
            <a:extLst>
              <a:ext uri="{FF2B5EF4-FFF2-40B4-BE49-F238E27FC236}">
                <a16:creationId xmlns:a16="http://schemas.microsoft.com/office/drawing/2014/main" id="{413B0D74-C1E6-37F2-F561-E76259AA2041}"/>
              </a:ext>
            </a:extLst>
          </p:cNvPr>
          <p:cNvSpPr/>
          <p:nvPr/>
        </p:nvSpPr>
        <p:spPr>
          <a:xfrm flipV="1">
            <a:off x="1268759" y="3000375"/>
            <a:ext cx="285750" cy="356617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784D258-9171-9366-EF87-ECF4E196FC4E}"/>
              </a:ext>
            </a:extLst>
          </p:cNvPr>
          <p:cNvSpPr/>
          <p:nvPr/>
        </p:nvSpPr>
        <p:spPr>
          <a:xfrm>
            <a:off x="3224213" y="855663"/>
            <a:ext cx="2520950" cy="1247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ГКУЗ «ЦКДМО»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26B7C"/>
                </a:solidFill>
                <a:latin typeface="Garamond" pitchFamily="18" charset="0"/>
                <a:ea typeface="FontAwesome"/>
              </a:rPr>
              <a:t>Организационно-методический отдел по оказанию ВМП</a:t>
            </a:r>
          </a:p>
          <a:p>
            <a:pPr algn="ctr" eaLnBrk="1" hangingPunct="1">
              <a:defRPr/>
            </a:pPr>
            <a:r>
              <a:rPr lang="ru-RU" sz="1400" b="1" i="1" dirty="0">
                <a:solidFill>
                  <a:schemeClr val="bg1"/>
                </a:solidFill>
                <a:latin typeface="Garamond" pitchFamily="18" charset="0"/>
                <a:ea typeface="FontAwesome"/>
              </a:rPr>
              <a:t>г. Челябинск, ул. Российская, д. 63А</a:t>
            </a:r>
          </a:p>
        </p:txBody>
      </p:sp>
    </p:spTree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BF1A5EB-5E99-C01E-ADD1-851C16757559}"/>
              </a:ext>
            </a:extLst>
          </p:cNvPr>
          <p:cNvSpPr/>
          <p:nvPr/>
        </p:nvSpPr>
        <p:spPr>
          <a:xfrm>
            <a:off x="338138" y="131763"/>
            <a:ext cx="8293100" cy="855662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ПЕРЕЧЕНЬ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ВИДОВ ВЫСОКОТЕХНОЛОГИЧНОЙ МЕДИЦИНСКОЙ ПОМОЩИ, СОДЕРЖАЩИЙ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В ТОМ ЧИСЛЕ МЕТОДЫ ЛЕЧЕНИЯ И ИСТОЧНИКИ ФИНАНСОВОГО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ОБЕСПЕЧЕНИЯ ВЫСОКОТЕХНОЛОГИЧНОЙ</a:t>
            </a:r>
          </a:p>
          <a:p>
            <a:pPr algn="ctr" eaLnBrk="1" hangingPunct="1">
              <a:defRPr/>
            </a:pPr>
            <a:r>
              <a:rPr lang="ru-RU" sz="1200" b="1" dirty="0">
                <a:solidFill>
                  <a:srgbClr val="156156"/>
                </a:solidFill>
                <a:latin typeface="Garamond" pitchFamily="18" charset="0"/>
                <a:ea typeface="FontAwesome"/>
              </a:rPr>
              <a:t>МЕДИЦИНСКОЙ ПОМОЩИ</a:t>
            </a:r>
          </a:p>
        </p:txBody>
      </p:sp>
      <p:sp>
        <p:nvSpPr>
          <p:cNvPr id="12291" name="Slide Number Placeholder 21">
            <a:extLst>
              <a:ext uri="{FF2B5EF4-FFF2-40B4-BE49-F238E27FC236}">
                <a16:creationId xmlns:a16="http://schemas.microsoft.com/office/drawing/2014/main" id="{55105C3A-67EC-14CD-D94B-B7DD2F27F7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A234527C-89F4-4AC5-92E4-A64C084299BF}" type="slidenum">
              <a:rPr lang="en-US" altLang="ru-RU" sz="900">
                <a:solidFill>
                  <a:schemeClr val="bg1"/>
                </a:solidFill>
              </a:rPr>
              <a:pPr/>
              <a:t>5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F1F9F920-ECBB-2F19-780B-7428EDBCAF33}"/>
              </a:ext>
            </a:extLst>
          </p:cNvPr>
          <p:cNvSpPr/>
          <p:nvPr/>
        </p:nvSpPr>
        <p:spPr>
          <a:xfrm rot="5400000">
            <a:off x="7521575" y="609600"/>
            <a:ext cx="396875" cy="1336675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трелка: штриховая вправо 27">
            <a:extLst>
              <a:ext uri="{FF2B5EF4-FFF2-40B4-BE49-F238E27FC236}">
                <a16:creationId xmlns:a16="http://schemas.microsoft.com/office/drawing/2014/main" id="{632279E2-1F6D-885D-84A3-C717C8A22F68}"/>
              </a:ext>
            </a:extLst>
          </p:cNvPr>
          <p:cNvSpPr/>
          <p:nvPr/>
        </p:nvSpPr>
        <p:spPr>
          <a:xfrm rot="5400000">
            <a:off x="4283869" y="613569"/>
            <a:ext cx="401637" cy="1336675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Стрелка: штриховая вправо 30">
            <a:extLst>
              <a:ext uri="{FF2B5EF4-FFF2-40B4-BE49-F238E27FC236}">
                <a16:creationId xmlns:a16="http://schemas.microsoft.com/office/drawing/2014/main" id="{9EC809CD-E825-E5B3-8D54-DECA3E721967}"/>
              </a:ext>
            </a:extLst>
          </p:cNvPr>
          <p:cNvSpPr/>
          <p:nvPr/>
        </p:nvSpPr>
        <p:spPr>
          <a:xfrm rot="5400000">
            <a:off x="1380332" y="611981"/>
            <a:ext cx="398462" cy="1336675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3EEDC8-C1FD-3C45-2F8F-0B03E722900A}"/>
              </a:ext>
            </a:extLst>
          </p:cNvPr>
          <p:cNvSpPr/>
          <p:nvPr/>
        </p:nvSpPr>
        <p:spPr>
          <a:xfrm>
            <a:off x="309563" y="1635125"/>
            <a:ext cx="2519362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u="sng">
                <a:solidFill>
                  <a:srgbClr val="FFFFFF"/>
                </a:solidFill>
                <a:latin typeface="Garamond" pitchFamily="18" charset="0"/>
                <a:ea typeface="FontAwesome"/>
              </a:rPr>
              <a:t>I</a:t>
            </a:r>
            <a:r>
              <a:rPr lang="ru-RU" sz="1400" b="1" u="sng">
                <a:solidFill>
                  <a:srgbClr val="FFFFFF"/>
                </a:solidFill>
                <a:latin typeface="Garamond" pitchFamily="18" charset="0"/>
                <a:ea typeface="FontAwesome"/>
              </a:rPr>
              <a:t> раздел</a:t>
            </a:r>
          </a:p>
          <a:p>
            <a:pPr algn="ctr" eaLnBrk="1" hangingPunct="1">
              <a:defRPr/>
            </a:pPr>
            <a:r>
              <a:rPr 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ОМС</a:t>
            </a:r>
            <a:r>
              <a:rPr lang="ru-RU" sz="1400">
                <a:solidFill>
                  <a:srgbClr val="FFFFFF"/>
                </a:solidFill>
                <a:latin typeface="Garamond" pitchFamily="18" charset="0"/>
                <a:ea typeface="FontAwesome"/>
              </a:rPr>
              <a:t>-ВМП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E93AC93-6CE7-D957-94FC-9930323781AE}"/>
              </a:ext>
            </a:extLst>
          </p:cNvPr>
          <p:cNvSpPr/>
          <p:nvPr/>
        </p:nvSpPr>
        <p:spPr>
          <a:xfrm>
            <a:off x="3224213" y="1635125"/>
            <a:ext cx="2520950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u="sng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II</a:t>
            </a:r>
            <a:r>
              <a:rPr lang="ru-RU" sz="1400" b="1" u="sng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 раздел</a:t>
            </a:r>
            <a:endParaRPr lang="ru-RU" sz="14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ВМП</a:t>
            </a:r>
            <a:r>
              <a:rPr lang="ru-RU" sz="14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-ВМП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585260-53B8-4555-EABB-7D24FCB12EAF}"/>
              </a:ext>
            </a:extLst>
          </p:cNvPr>
          <p:cNvSpPr/>
          <p:nvPr/>
        </p:nvSpPr>
        <p:spPr>
          <a:xfrm>
            <a:off x="6567486" y="1572554"/>
            <a:ext cx="2520950" cy="1246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FontAwesome"/>
              </a:rPr>
              <a:t>СМП</a:t>
            </a:r>
          </a:p>
          <a:p>
            <a:pPr algn="ctr" eaLnBrk="1" hangingPunct="1">
              <a:defRPr/>
            </a:pPr>
            <a:endParaRPr lang="ru-RU" sz="14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AC62A35-BCAA-491D-A059-07AC4924EFD8}"/>
              </a:ext>
            </a:extLst>
          </p:cNvPr>
          <p:cNvSpPr/>
          <p:nvPr/>
        </p:nvSpPr>
        <p:spPr>
          <a:xfrm>
            <a:off x="55563" y="2963862"/>
            <a:ext cx="2572219" cy="191214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00" dirty="0">
                <a:latin typeface="Garamond" panose="02020404030301010803" pitchFamily="18" charset="0"/>
              </a:rPr>
              <a:t>Первичная медико-санитарная помощь, в том числе первичная доврачебная, первичная врачебная и первичная специализированная</a:t>
            </a:r>
            <a:br>
              <a:rPr lang="ru-RU" sz="800" dirty="0">
                <a:latin typeface="Garamond" panose="02020404030301010803" pitchFamily="18" charset="0"/>
              </a:rPr>
            </a:br>
            <a:r>
              <a:rPr lang="ru-RU" sz="800" dirty="0">
                <a:latin typeface="Garamond" panose="02020404030301010803" pitchFamily="18" charset="0"/>
              </a:rPr>
              <a:t>медицинская помощь.</a:t>
            </a:r>
          </a:p>
          <a:p>
            <a:pPr algn="ctr"/>
            <a:r>
              <a:rPr lang="ru-RU" sz="900" b="1" dirty="0">
                <a:latin typeface="Garamond" panose="02020404030301010803" pitchFamily="18" charset="0"/>
              </a:rPr>
              <a:t>Перечень видов высокотехнологичной</a:t>
            </a:r>
          </a:p>
          <a:p>
            <a:pPr algn="ctr"/>
            <a:r>
              <a:rPr lang="ru-RU" sz="900" b="1" dirty="0">
                <a:latin typeface="Garamond" panose="02020404030301010803" pitchFamily="18" charset="0"/>
              </a:rPr>
              <a:t>медицинской помощи, включенных в базовую программу обязательного медицинского страхования, финансовое обеспечение которых осуществляется за счет субвенции из бюджета Федерального фонда обязательного медицинского страхования </a:t>
            </a:r>
            <a:r>
              <a:rPr lang="ru-RU" sz="900" b="1" u="sng" dirty="0">
                <a:latin typeface="Garamond" panose="02020404030301010803" pitchFamily="18" charset="0"/>
              </a:rPr>
              <a:t>бюджетам территориальных фондов</a:t>
            </a:r>
            <a:r>
              <a:rPr lang="ru-RU" sz="900" b="1" dirty="0">
                <a:latin typeface="Garamond" panose="02020404030301010803" pitchFamily="18" charset="0"/>
              </a:rPr>
              <a:t> обязательного медицинского страхования.</a:t>
            </a:r>
            <a:endParaRPr lang="ru-RU" sz="800" b="1" i="1" dirty="0">
              <a:solidFill>
                <a:srgbClr val="1F9181"/>
              </a:solidFill>
              <a:latin typeface="Garamond" panose="02020404030301010803" pitchFamily="18" charset="0"/>
              <a:ea typeface="FontAwesome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D51F2C4-EB82-C9A7-F27B-083D731AE25B}"/>
              </a:ext>
            </a:extLst>
          </p:cNvPr>
          <p:cNvSpPr/>
          <p:nvPr/>
        </p:nvSpPr>
        <p:spPr>
          <a:xfrm>
            <a:off x="2699792" y="3033714"/>
            <a:ext cx="3600399" cy="1842291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800" dirty="0">
                <a:latin typeface="Garamond" panose="02020404030301010803" pitchFamily="18" charset="0"/>
              </a:rPr>
              <a:t>Высокотехнологичная медицинская помощь, являющаяся частью специализированной медицинской помощи, включает в себя применение новых сложных и (или) уникальных методов лечения, а также ресурсоемких методов лечения с научно доказанной эффективностью, в том числе клеточных технологий, роботизированной техники, информационных технологий и методов генной инженерии, разработанных на основе достижений медицинской науки и смежных отраслей науки и техники.</a:t>
            </a:r>
          </a:p>
          <a:p>
            <a:pPr algn="ctr"/>
            <a:r>
              <a:rPr lang="ru-RU" sz="800" b="1" dirty="0">
                <a:latin typeface="Garamond" panose="02020404030301010803" pitchFamily="18" charset="0"/>
              </a:rPr>
              <a:t>Перечень видов высокотехнологичной</a:t>
            </a:r>
          </a:p>
          <a:p>
            <a:pPr algn="ctr"/>
            <a:r>
              <a:rPr lang="ru-RU" sz="800" b="1" dirty="0">
                <a:latin typeface="Garamond" panose="02020404030301010803" pitchFamily="18" charset="0"/>
              </a:rPr>
              <a:t>медицинской помощи, не включенных в базовую программу обязательного медицинского страхования, финансовое обеспечение которых осуществляется за счет субсидий </a:t>
            </a:r>
            <a:r>
              <a:rPr lang="ru-RU" sz="800" b="1" u="sng" dirty="0">
                <a:latin typeface="Garamond" panose="02020404030301010803" pitchFamily="18" charset="0"/>
              </a:rPr>
              <a:t>из бюджета Федерального фонда</a:t>
            </a:r>
            <a:r>
              <a:rPr lang="ru-RU" sz="800" b="1" dirty="0">
                <a:latin typeface="Garamond" panose="02020404030301010803" pitchFamily="18" charset="0"/>
              </a:rPr>
              <a:t> обязательного медицинского страхования федеральным государственным учреждениям и медицинским организациям частной системы здравоохранения, бюджетных ассигнований федерального</a:t>
            </a:r>
          </a:p>
          <a:p>
            <a:pPr algn="ctr"/>
            <a:r>
              <a:rPr lang="ru-RU" sz="800" b="1" dirty="0">
                <a:latin typeface="Garamond" panose="02020404030301010803" pitchFamily="18" charset="0"/>
              </a:rPr>
              <a:t>бюджета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B39ABFA-3469-2A42-B652-514E993DD1D1}"/>
              </a:ext>
            </a:extLst>
          </p:cNvPr>
          <p:cNvSpPr/>
          <p:nvPr/>
        </p:nvSpPr>
        <p:spPr>
          <a:xfrm>
            <a:off x="6372200" y="3003798"/>
            <a:ext cx="2716236" cy="191506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900" dirty="0">
                <a:latin typeface="Garamond" panose="02020404030301010803" pitchFamily="18" charset="0"/>
              </a:rPr>
              <a:t>Скорая, в том числе скорая специализированная, медицинская помощь.</a:t>
            </a:r>
          </a:p>
          <a:p>
            <a:pPr algn="ctr" eaLnBrk="1" hangingPunct="1">
              <a:defRPr/>
            </a:pPr>
            <a:r>
              <a:rPr lang="ru-RU" sz="900" dirty="0">
                <a:latin typeface="Garamond" panose="02020404030301010803" pitchFamily="18" charset="0"/>
              </a:rPr>
              <a:t>Специализированная медицинская помощь оказывается бесплатно в стационарных условиях и в условиях дневного стационара врачами специалистами и включает в себя профилактику, диагностику и лечение заболеваний и состояний (в том числе в период беременности, родов и послеродовой период), требующих использования специальных методов и сложных медицинских технологий, а также медицинскую реабилитацию. </a:t>
            </a:r>
            <a:endParaRPr lang="ru-RU" sz="900" b="1" i="1" dirty="0">
              <a:solidFill>
                <a:srgbClr val="1F9181"/>
              </a:solidFill>
              <a:latin typeface="Garamond" panose="02020404030301010803" pitchFamily="18" charset="0"/>
              <a:ea typeface="FontAwesome"/>
            </a:endParaRPr>
          </a:p>
        </p:txBody>
      </p:sp>
      <p:sp>
        <p:nvSpPr>
          <p:cNvPr id="12301" name="TextBox 5">
            <a:extLst>
              <a:ext uri="{FF2B5EF4-FFF2-40B4-BE49-F238E27FC236}">
                <a16:creationId xmlns:a16="http://schemas.microsoft.com/office/drawing/2014/main" id="{EA04C943-3F86-8FA0-4B9A-81868C9E4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365625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endParaRPr lang="ru-RU" altLang="ru-RU" sz="1400" b="1" dirty="0">
              <a:solidFill>
                <a:srgbClr val="126B7C"/>
              </a:solidFill>
              <a:latin typeface="Garamond" panose="02020404030301010803" pitchFamily="18" charset="0"/>
            </a:endParaRPr>
          </a:p>
        </p:txBody>
      </p:sp>
      <p:sp>
        <p:nvSpPr>
          <p:cNvPr id="12302" name="Прямоугольник 14">
            <a:extLst>
              <a:ext uri="{FF2B5EF4-FFF2-40B4-BE49-F238E27FC236}">
                <a16:creationId xmlns:a16="http://schemas.microsoft.com/office/drawing/2014/main" id="{D47B41B3-B98B-2FAD-AA7E-83217FCC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32117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endParaRPr lang="ru-RU" altLang="ru-RU" sz="1400" dirty="0"/>
          </a:p>
        </p:txBody>
      </p:sp>
      <p:sp>
        <p:nvSpPr>
          <p:cNvPr id="12303" name="Прямоугольник 17">
            <a:extLst>
              <a:ext uri="{FF2B5EF4-FFF2-40B4-BE49-F238E27FC236}">
                <a16:creationId xmlns:a16="http://schemas.microsoft.com/office/drawing/2014/main" id="{2131D81C-5D13-E144-05BE-29A2A4DC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791" y="4321175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endParaRPr lang="ru-RU" altLang="ru-RU" sz="1400" b="1" dirty="0">
              <a:solidFill>
                <a:srgbClr val="126B7C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BE793D-B971-4E5A-9FA8-1AA8D019BF59}"/>
              </a:ext>
            </a:extLst>
          </p:cNvPr>
          <p:cNvSpPr/>
          <p:nvPr/>
        </p:nvSpPr>
        <p:spPr>
          <a:xfrm>
            <a:off x="3224213" y="1635126"/>
            <a:ext cx="2520950" cy="124618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8B849AA-E4E8-46DC-9CA1-509757911BE9}"/>
              </a:ext>
            </a:extLst>
          </p:cNvPr>
          <p:cNvSpPr/>
          <p:nvPr/>
        </p:nvSpPr>
        <p:spPr>
          <a:xfrm>
            <a:off x="2699792" y="3003798"/>
            <a:ext cx="3600399" cy="187220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35286"/>
      </p:ext>
    </p:extLst>
  </p:cSld>
  <p:clrMapOvr>
    <a:masterClrMapping/>
  </p:clrMapOvr>
  <p:transition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F91D99F8-E2BA-48DC-4CF6-6EB0D852C593}"/>
              </a:ext>
            </a:extLst>
          </p:cNvPr>
          <p:cNvSpPr/>
          <p:nvPr/>
        </p:nvSpPr>
        <p:spPr>
          <a:xfrm rot="16200000" flipV="1">
            <a:off x="-100012" y="100012"/>
            <a:ext cx="5143500" cy="49434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275" name="Slide Number Placeholder 21">
            <a:extLst>
              <a:ext uri="{FF2B5EF4-FFF2-40B4-BE49-F238E27FC236}">
                <a16:creationId xmlns:a16="http://schemas.microsoft.com/office/drawing/2014/main" id="{C174FD34-29F0-43B6-CED2-37D13B617D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B4A9480C-0E42-45CD-84A7-B6B6BE6D8744}" type="slidenum">
              <a:rPr lang="en-US" altLang="ru-RU" sz="900">
                <a:solidFill>
                  <a:schemeClr val="bg1"/>
                </a:solidFill>
              </a:rPr>
              <a:pPr/>
              <a:t>50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F1F7111C-5F88-72EF-214B-17CD858115C7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4277" name="Заголовок 4">
            <a:extLst>
              <a:ext uri="{FF2B5EF4-FFF2-40B4-BE49-F238E27FC236}">
                <a16:creationId xmlns:a16="http://schemas.microsoft.com/office/drawing/2014/main" id="{1754FB95-1225-B497-3E0D-4C2763C646E5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54278" name="TextBox 1">
            <a:extLst>
              <a:ext uri="{FF2B5EF4-FFF2-40B4-BE49-F238E27FC236}">
                <a16:creationId xmlns:a16="http://schemas.microsoft.com/office/drawing/2014/main" id="{1A479664-D592-92D3-61A4-3BFCE5137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389"/>
            <a:ext cx="831678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Мы находимся в </a:t>
            </a:r>
            <a:r>
              <a:rPr lang="ru-RU" altLang="ru-RU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ГКУЗ «Центр по координации деятельности медицинских организаций Челябинской области»</a:t>
            </a:r>
            <a:br>
              <a:rPr lang="ru-RU" altLang="ru-RU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г. Челябинск, улица Российская 63-а, </a:t>
            </a:r>
            <a:b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altLang="ru-RU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i="1" dirty="0">
                <a:solidFill>
                  <a:schemeClr val="accent2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красные кнопки </a:t>
            </a:r>
            <a:r>
              <a:rPr lang="ru-RU" altLang="ru-RU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домофона- ВМП №1)</a:t>
            </a:r>
            <a:r>
              <a:rPr lang="ru-RU" altLang="ru-RU" sz="12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b="1" u="sng" dirty="0">
                <a:latin typeface="Garamond" panose="02020404030301010803" pitchFamily="18" charset="0"/>
                <a:cs typeface="Times New Roman" panose="02020603050405020304" pitchFamily="18" charset="0"/>
              </a:rPr>
              <a:t>Прием документов: </a:t>
            </a:r>
          </a:p>
          <a:p>
            <a:pPr algn="ctr"/>
            <a: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понедельник-четверг </a:t>
            </a:r>
            <a:r>
              <a:rPr lang="ru-RU" altLang="ru-RU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8.30-16.00</a:t>
            </a:r>
            <a:r>
              <a:rPr lang="ru-RU" altLang="ru-RU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, пятница </a:t>
            </a:r>
            <a:r>
              <a:rPr lang="ru-RU" altLang="ru-RU" sz="1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8.30-15.00</a:t>
            </a:r>
          </a:p>
          <a:p>
            <a:pPr eaLnBrk="1" hangingPunct="1"/>
            <a:endParaRPr lang="ru-RU" altLang="ru-RU" sz="1800" dirty="0">
              <a:cs typeface="Times New Roman" panose="02020603050405020304" pitchFamily="18" charset="0"/>
            </a:endParaRPr>
          </a:p>
        </p:txBody>
      </p:sp>
      <p:sp>
        <p:nvSpPr>
          <p:cNvPr id="54279" name="TextBox 7">
            <a:extLst>
              <a:ext uri="{FF2B5EF4-FFF2-40B4-BE49-F238E27FC236}">
                <a16:creationId xmlns:a16="http://schemas.microsoft.com/office/drawing/2014/main" id="{9CC6A1B9-50BE-6FCA-1890-F01FE924C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032" y="4149726"/>
            <a:ext cx="349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 u="sng" dirty="0">
                <a:latin typeface="Garamond" panose="02020404030301010803" pitchFamily="18" charset="0"/>
              </a:rPr>
              <a:t>Ссылка на сайт  ГКУЗ ЦКДМО </a:t>
            </a:r>
            <a:r>
              <a:rPr lang="en-US" altLang="ru-RU" sz="1400" b="1" dirty="0">
                <a:solidFill>
                  <a:srgbClr val="004994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400" b="1" dirty="0">
              <a:solidFill>
                <a:srgbClr val="004994"/>
              </a:solidFill>
              <a:latin typeface="Garamond" panose="02020404030301010803" pitchFamily="18" charset="0"/>
            </a:endParaRPr>
          </a:p>
          <a:p>
            <a:pPr eaLnBrk="1" hangingPunct="1"/>
            <a:r>
              <a:rPr lang="ru-RU" altLang="ru-RU" sz="1400" b="1" u="sng" dirty="0">
                <a:latin typeface="Garamond" panose="02020404030301010803" pitchFamily="18" charset="0"/>
              </a:rPr>
              <a:t>Ссылка на чат ВМП в</a:t>
            </a:r>
            <a:r>
              <a:rPr lang="en-US" altLang="ru-RU" sz="1400" b="1" u="sng" dirty="0">
                <a:latin typeface="Garamond" panose="02020404030301010803" pitchFamily="18" charset="0"/>
              </a:rPr>
              <a:t> Telegram </a:t>
            </a:r>
            <a:r>
              <a:rPr lang="ru-RU" altLang="ru-RU" sz="1400" b="1" dirty="0">
                <a:solidFill>
                  <a:srgbClr val="004994"/>
                </a:solidFill>
                <a:latin typeface="Garamond" panose="02020404030301010803" pitchFamily="18" charset="0"/>
              </a:rPr>
              <a:t>https://t.me/+p1jiCFGJ66k0NGJi</a:t>
            </a:r>
          </a:p>
        </p:txBody>
      </p:sp>
      <p:sp>
        <p:nvSpPr>
          <p:cNvPr id="14" name="Свиток: горизонтальный 13">
            <a:extLst>
              <a:ext uri="{FF2B5EF4-FFF2-40B4-BE49-F238E27FC236}">
                <a16:creationId xmlns:a16="http://schemas.microsoft.com/office/drawing/2014/main" id="{6BDA1C5F-1D19-EADA-3F7D-41CF3D756BAC}"/>
              </a:ext>
            </a:extLst>
          </p:cNvPr>
          <p:cNvSpPr/>
          <p:nvPr/>
        </p:nvSpPr>
        <p:spPr>
          <a:xfrm>
            <a:off x="4105942" y="3306871"/>
            <a:ext cx="4766975" cy="819367"/>
          </a:xfrm>
          <a:prstGeom prst="horizontalScroll">
            <a:avLst/>
          </a:prstGeom>
          <a:solidFill>
            <a:srgbClr val="99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Высокотехнологичная помощь детскому населению: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Уфимцева Олеся Юрьевна - 8 (351) 214-17-73</a:t>
            </a: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AE86BECF-AB1F-FDB6-5F35-B08448702FF0}"/>
              </a:ext>
            </a:extLst>
          </p:cNvPr>
          <p:cNvSpPr/>
          <p:nvPr/>
        </p:nvSpPr>
        <p:spPr>
          <a:xfrm>
            <a:off x="4105943" y="1709165"/>
            <a:ext cx="4787232" cy="783503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 b="1" dirty="0">
              <a:solidFill>
                <a:schemeClr val="tx1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Начальник отдела:  </a:t>
            </a:r>
            <a:r>
              <a:rPr lang="ru-RU" sz="1400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 Гончар Наталья Леонидовна</a:t>
            </a:r>
            <a:endParaRPr lang="ru-RU" sz="1600" dirty="0">
              <a:solidFill>
                <a:schemeClr val="tx1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600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Телефон:   8 (351) 261-70-91</a:t>
            </a: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  <a:ea typeface="FontAwesome"/>
            </a:endParaRPr>
          </a:p>
        </p:txBody>
      </p:sp>
      <p:sp>
        <p:nvSpPr>
          <p:cNvPr id="15" name="Свиток: горизонтальный 14">
            <a:extLst>
              <a:ext uri="{FF2B5EF4-FFF2-40B4-BE49-F238E27FC236}">
                <a16:creationId xmlns:a16="http://schemas.microsoft.com/office/drawing/2014/main" id="{A0C26C73-E3B2-B87B-61BD-E1C7D1D70D62}"/>
              </a:ext>
            </a:extLst>
          </p:cNvPr>
          <p:cNvSpPr/>
          <p:nvPr/>
        </p:nvSpPr>
        <p:spPr>
          <a:xfrm>
            <a:off x="4105943" y="2504549"/>
            <a:ext cx="4787232" cy="801207"/>
          </a:xfrm>
          <a:prstGeom prst="horizontalScroll">
            <a:avLst/>
          </a:prstGeom>
          <a:solidFill>
            <a:srgbClr val="99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 b="1" dirty="0">
              <a:solidFill>
                <a:schemeClr val="tx1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Высокотехнологичная помощь взрослому населению:</a:t>
            </a:r>
            <a:br>
              <a:rPr lang="ru-RU" sz="1400" b="1" dirty="0">
                <a:solidFill>
                  <a:schemeClr val="tx1"/>
                </a:solidFill>
                <a:latin typeface="Garamond" pitchFamily="18" charset="0"/>
                <a:ea typeface="FontAwesome"/>
              </a:rPr>
            </a:br>
            <a:r>
              <a:rPr lang="ru-RU" sz="1400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Козлов Юрий Анатольевич - 8 (351) 264-44-77</a:t>
            </a: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  <a:ea typeface="FontAwesome"/>
            </a:endParaRPr>
          </a:p>
        </p:txBody>
      </p:sp>
      <p:pic>
        <p:nvPicPr>
          <p:cNvPr id="54289" name="Рисунок 12">
            <a:extLst>
              <a:ext uri="{FF2B5EF4-FFF2-40B4-BE49-F238E27FC236}">
                <a16:creationId xmlns:a16="http://schemas.microsoft.com/office/drawing/2014/main" id="{C2F99C5A-70CA-2339-F121-649B0A4C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2"/>
          <a:stretch>
            <a:fillRect/>
          </a:stretch>
        </p:blipFill>
        <p:spPr bwMode="auto">
          <a:xfrm>
            <a:off x="2016125" y="1173163"/>
            <a:ext cx="17700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Рисунок 3">
            <a:extLst>
              <a:ext uri="{FF2B5EF4-FFF2-40B4-BE49-F238E27FC236}">
                <a16:creationId xmlns:a16="http://schemas.microsoft.com/office/drawing/2014/main" id="{8CE84782-394E-74EC-6ADA-3989BF7E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13896"/>
          <a:stretch>
            <a:fillRect/>
          </a:stretch>
        </p:blipFill>
        <p:spPr bwMode="auto">
          <a:xfrm>
            <a:off x="250825" y="2411413"/>
            <a:ext cx="24638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D29B5-79C2-452E-AAEC-3ED0B79DA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26" y="4119959"/>
            <a:ext cx="954929" cy="954929"/>
          </a:xfrm>
          <a:prstGeom prst="rect">
            <a:avLst/>
          </a:prstGeom>
        </p:spPr>
      </p:pic>
      <p:sp>
        <p:nvSpPr>
          <p:cNvPr id="16" name="Свиток: горизонтальный 15">
            <a:extLst>
              <a:ext uri="{FF2B5EF4-FFF2-40B4-BE49-F238E27FC236}">
                <a16:creationId xmlns:a16="http://schemas.microsoft.com/office/drawing/2014/main" id="{0DDDB59B-E651-4F4A-83A0-E662BB8FD74D}"/>
              </a:ext>
            </a:extLst>
          </p:cNvPr>
          <p:cNvSpPr/>
          <p:nvPr/>
        </p:nvSpPr>
        <p:spPr>
          <a:xfrm>
            <a:off x="4105943" y="1017262"/>
            <a:ext cx="4787232" cy="699838"/>
          </a:xfrm>
          <a:prstGeom prst="horizontalScroll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400" b="1" dirty="0">
              <a:solidFill>
                <a:schemeClr val="tx1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Чат-бот для консультирования пациентов: </a:t>
            </a:r>
            <a:endParaRPr lang="ru-RU" altLang="ru-RU" sz="1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r>
              <a:rPr lang="ru-RU" sz="1600" dirty="0">
                <a:solidFill>
                  <a:schemeClr val="tx1"/>
                </a:solidFill>
                <a:latin typeface="Garamond" pitchFamily="18" charset="0"/>
                <a:ea typeface="FontAwesome"/>
              </a:rPr>
              <a:t>Телефон:   8 (351) 214-93-11</a:t>
            </a:r>
          </a:p>
          <a:p>
            <a:pPr algn="ctr" eaLnBrk="1" hangingPunct="1">
              <a:defRPr/>
            </a:pPr>
            <a:endParaRPr lang="ru-RU" dirty="0">
              <a:solidFill>
                <a:srgbClr val="FFFFFF"/>
              </a:solidFill>
              <a:ea typeface="FontAwesome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C65885B4-2E3B-4746-B190-88E7C605A877}"/>
              </a:ext>
            </a:extLst>
          </p:cNvPr>
          <p:cNvSpPr/>
          <p:nvPr/>
        </p:nvSpPr>
        <p:spPr>
          <a:xfrm>
            <a:off x="7678343" y="4680350"/>
            <a:ext cx="288032" cy="1662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747A7D6-2AB7-4F20-9A6C-776C9DA3D9EC}"/>
              </a:ext>
            </a:extLst>
          </p:cNvPr>
          <p:cNvSpPr/>
          <p:nvPr/>
        </p:nvSpPr>
        <p:spPr>
          <a:xfrm flipH="1">
            <a:off x="4777276" y="4227301"/>
            <a:ext cx="310216" cy="16628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E19D8C-C1D6-4299-B1D6-D2C9119A6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74" y="4125913"/>
            <a:ext cx="1042302" cy="1042302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0FA71943-008D-BC49-A748-784C3D63D702}"/>
              </a:ext>
            </a:extLst>
          </p:cNvPr>
          <p:cNvSpPr/>
          <p:nvPr/>
        </p:nvSpPr>
        <p:spPr>
          <a:xfrm rot="16200000" flipV="1">
            <a:off x="2017909" y="-1954775"/>
            <a:ext cx="5143500" cy="915193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561C4B4-4B18-9148-524F-EC9513CA77AD}"/>
              </a:ext>
            </a:extLst>
          </p:cNvPr>
          <p:cNvSpPr/>
          <p:nvPr/>
        </p:nvSpPr>
        <p:spPr>
          <a:xfrm rot="16200000">
            <a:off x="6285706" y="2297907"/>
            <a:ext cx="3940175" cy="175101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BACCD15-2A85-B6EE-7856-F62904E67B22}"/>
              </a:ext>
            </a:extLst>
          </p:cNvPr>
          <p:cNvSpPr/>
          <p:nvPr/>
        </p:nvSpPr>
        <p:spPr>
          <a:xfrm>
            <a:off x="12700" y="4156075"/>
            <a:ext cx="4200525" cy="98583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C3BA1D-1B9C-FA03-5EC9-786FEF3FC0BF}"/>
              </a:ext>
            </a:extLst>
          </p:cNvPr>
          <p:cNvSpPr/>
          <p:nvPr/>
        </p:nvSpPr>
        <p:spPr>
          <a:xfrm>
            <a:off x="12700" y="15875"/>
            <a:ext cx="7215188" cy="62706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2F3F20E3-34FA-CC70-2FF6-9342B68AF349}"/>
              </a:ext>
            </a:extLst>
          </p:cNvPr>
          <p:cNvSpPr/>
          <p:nvPr/>
        </p:nvSpPr>
        <p:spPr>
          <a:xfrm rot="16200000">
            <a:off x="7178235" y="3005401"/>
            <a:ext cx="2355850" cy="1497013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698A1E70-9DE5-11D4-E3D5-22AF777D5FFA}"/>
              </a:ext>
            </a:extLst>
          </p:cNvPr>
          <p:cNvSpPr/>
          <p:nvPr/>
        </p:nvSpPr>
        <p:spPr>
          <a:xfrm rot="16200000">
            <a:off x="5576562" y="342575"/>
            <a:ext cx="3938588" cy="317088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911611-AA24-7676-8DD0-780F551FF5C3}"/>
              </a:ext>
            </a:extLst>
          </p:cNvPr>
          <p:cNvSpPr/>
          <p:nvPr/>
        </p:nvSpPr>
        <p:spPr>
          <a:xfrm>
            <a:off x="5857320" y="1240132"/>
            <a:ext cx="26751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000" b="1" dirty="0">
                <a:solidFill>
                  <a:srgbClr val="004994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sp>
        <p:nvSpPr>
          <p:cNvPr id="11270" name="TextBox 1">
            <a:extLst>
              <a:ext uri="{FF2B5EF4-FFF2-40B4-BE49-F238E27FC236}">
                <a16:creationId xmlns:a16="http://schemas.microsoft.com/office/drawing/2014/main" id="{6FE5669C-17AA-AC22-68D1-CE04515B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30175"/>
            <a:ext cx="86756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Рекомендации для МО по вопросам оформления и подачи документов на ВМП </a:t>
            </a: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2D869336-BD1B-4F6C-8B08-F5031D4D2BD0}"/>
              </a:ext>
            </a:extLst>
          </p:cNvPr>
          <p:cNvSpPr/>
          <p:nvPr/>
        </p:nvSpPr>
        <p:spPr>
          <a:xfrm>
            <a:off x="467545" y="1106935"/>
            <a:ext cx="3888432" cy="482468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B975C190-95F0-476E-92C0-D392826BE187}"/>
              </a:ext>
            </a:extLst>
          </p:cNvPr>
          <p:cNvSpPr/>
          <p:nvPr/>
        </p:nvSpPr>
        <p:spPr>
          <a:xfrm>
            <a:off x="5004048" y="1106935"/>
            <a:ext cx="3312370" cy="477806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2DB14-5232-410C-A4ED-9E876E086575}"/>
              </a:ext>
            </a:extLst>
          </p:cNvPr>
          <p:cNvSpPr txBox="1"/>
          <p:nvPr/>
        </p:nvSpPr>
        <p:spPr>
          <a:xfrm>
            <a:off x="539553" y="1106934"/>
            <a:ext cx="374441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Где можно узнать информацию о работе отдела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BB554-37B2-4240-95F6-168BF3C3E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9" y="1723277"/>
            <a:ext cx="3199089" cy="34180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32712B-F89E-4F8F-A90A-FB092364E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14" y="1681131"/>
            <a:ext cx="3170888" cy="3428086"/>
          </a:xfrm>
          <a:prstGeom prst="rect">
            <a:avLst/>
          </a:prstGeom>
        </p:spPr>
      </p:pic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EA229454-9B0A-4468-8226-4E2928D45BDD}"/>
              </a:ext>
            </a:extLst>
          </p:cNvPr>
          <p:cNvSpPr/>
          <p:nvPr/>
        </p:nvSpPr>
        <p:spPr>
          <a:xfrm>
            <a:off x="3730271" y="2488477"/>
            <a:ext cx="1358476" cy="850026"/>
          </a:xfrm>
          <a:prstGeom prst="wedgeRectCallout">
            <a:avLst>
              <a:gd name="adj1" fmla="val -149795"/>
              <a:gd name="adj2" fmla="val -9027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Зайти на сайт </a:t>
            </a:r>
            <a:r>
              <a:rPr lang="en-US" altLang="ru-RU" sz="1000" b="1" dirty="0">
                <a:solidFill>
                  <a:schemeClr val="bg1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9B2B118E-EA5D-4A23-9006-C5674BD8F2FC}"/>
              </a:ext>
            </a:extLst>
          </p:cNvPr>
          <p:cNvSpPr/>
          <p:nvPr/>
        </p:nvSpPr>
        <p:spPr>
          <a:xfrm>
            <a:off x="7789988" y="2501079"/>
            <a:ext cx="1358476" cy="850026"/>
          </a:xfrm>
          <a:prstGeom prst="wedgeRectCallout">
            <a:avLst>
              <a:gd name="adj1" fmla="val -194512"/>
              <a:gd name="adj2" fmla="val -11961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Перейти в раздел </a:t>
            </a: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«О нас»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C3042D76-5D87-4B97-B127-2536BA32A567}"/>
              </a:ext>
            </a:extLst>
          </p:cNvPr>
          <p:cNvSpPr/>
          <p:nvPr/>
        </p:nvSpPr>
        <p:spPr>
          <a:xfrm>
            <a:off x="4247196" y="4196826"/>
            <a:ext cx="1231699" cy="561034"/>
          </a:xfrm>
          <a:prstGeom prst="wedgeRectCallout">
            <a:avLst>
              <a:gd name="adj1" fmla="val 120019"/>
              <a:gd name="adj2" fmla="val 6279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Пролистать страницу вниз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DCD01EEF-0535-4084-B80C-6E2E8DC33BEB}"/>
              </a:ext>
            </a:extLst>
          </p:cNvPr>
          <p:cNvSpPr/>
          <p:nvPr/>
        </p:nvSpPr>
        <p:spPr>
          <a:xfrm>
            <a:off x="4405188" y="1240132"/>
            <a:ext cx="577375" cy="21427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3D5708-7E6D-4774-8263-D88325F54CA7}"/>
              </a:ext>
            </a:extLst>
          </p:cNvPr>
          <p:cNvSpPr/>
          <p:nvPr/>
        </p:nvSpPr>
        <p:spPr>
          <a:xfrm>
            <a:off x="6372200" y="4659982"/>
            <a:ext cx="1517674" cy="35334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323408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0FA71943-008D-BC49-A748-784C3D63D702}"/>
              </a:ext>
            </a:extLst>
          </p:cNvPr>
          <p:cNvSpPr/>
          <p:nvPr/>
        </p:nvSpPr>
        <p:spPr>
          <a:xfrm rot="16200000" flipV="1">
            <a:off x="1990909" y="-1954775"/>
            <a:ext cx="5143500" cy="915193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561C4B4-4B18-9148-524F-EC9513CA77AD}"/>
              </a:ext>
            </a:extLst>
          </p:cNvPr>
          <p:cNvSpPr/>
          <p:nvPr/>
        </p:nvSpPr>
        <p:spPr>
          <a:xfrm rot="16200000">
            <a:off x="6285706" y="2297907"/>
            <a:ext cx="3940175" cy="175101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BACCD15-2A85-B6EE-7856-F62904E67B22}"/>
              </a:ext>
            </a:extLst>
          </p:cNvPr>
          <p:cNvSpPr/>
          <p:nvPr/>
        </p:nvSpPr>
        <p:spPr>
          <a:xfrm>
            <a:off x="12700" y="4156075"/>
            <a:ext cx="4200525" cy="98583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C3BA1D-1B9C-FA03-5EC9-786FEF3FC0BF}"/>
              </a:ext>
            </a:extLst>
          </p:cNvPr>
          <p:cNvSpPr/>
          <p:nvPr/>
        </p:nvSpPr>
        <p:spPr>
          <a:xfrm>
            <a:off x="12700" y="15875"/>
            <a:ext cx="7215188" cy="62706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2F3F20E3-34FA-CC70-2FF6-9342B68AF349}"/>
              </a:ext>
            </a:extLst>
          </p:cNvPr>
          <p:cNvSpPr/>
          <p:nvPr/>
        </p:nvSpPr>
        <p:spPr>
          <a:xfrm rot="16200000">
            <a:off x="7178235" y="3005401"/>
            <a:ext cx="2355850" cy="1497013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698A1E70-9DE5-11D4-E3D5-22AF777D5FFA}"/>
              </a:ext>
            </a:extLst>
          </p:cNvPr>
          <p:cNvSpPr/>
          <p:nvPr/>
        </p:nvSpPr>
        <p:spPr>
          <a:xfrm rot="16200000">
            <a:off x="5576562" y="342575"/>
            <a:ext cx="3938588" cy="317088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911611-AA24-7676-8DD0-780F551FF5C3}"/>
              </a:ext>
            </a:extLst>
          </p:cNvPr>
          <p:cNvSpPr/>
          <p:nvPr/>
        </p:nvSpPr>
        <p:spPr>
          <a:xfrm>
            <a:off x="5318215" y="381704"/>
            <a:ext cx="26751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000" b="1" dirty="0">
                <a:solidFill>
                  <a:srgbClr val="004994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2D869336-BD1B-4F6C-8B08-F5031D4D2BD0}"/>
              </a:ext>
            </a:extLst>
          </p:cNvPr>
          <p:cNvSpPr/>
          <p:nvPr/>
        </p:nvSpPr>
        <p:spPr>
          <a:xfrm>
            <a:off x="467545" y="241554"/>
            <a:ext cx="3888432" cy="577130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B975C190-95F0-476E-92C0-D392826BE187}"/>
              </a:ext>
            </a:extLst>
          </p:cNvPr>
          <p:cNvSpPr/>
          <p:nvPr/>
        </p:nvSpPr>
        <p:spPr>
          <a:xfrm>
            <a:off x="5257315" y="241554"/>
            <a:ext cx="1438735" cy="576017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2DB14-5232-410C-A4ED-9E876E086575}"/>
              </a:ext>
            </a:extLst>
          </p:cNvPr>
          <p:cNvSpPr txBox="1"/>
          <p:nvPr/>
        </p:nvSpPr>
        <p:spPr>
          <a:xfrm>
            <a:off x="547333" y="365325"/>
            <a:ext cx="377941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Формы для заполнения документов на ВМП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BB554-37B2-4240-95F6-168BF3C3E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9" y="1131590"/>
            <a:ext cx="3752872" cy="4009739"/>
          </a:xfrm>
          <a:prstGeom prst="rect">
            <a:avLst/>
          </a:prstGeom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DCD01EEF-0535-4084-B80C-6E2E8DC33BEB}"/>
              </a:ext>
            </a:extLst>
          </p:cNvPr>
          <p:cNvSpPr/>
          <p:nvPr/>
        </p:nvSpPr>
        <p:spPr>
          <a:xfrm>
            <a:off x="4514240" y="457238"/>
            <a:ext cx="577375" cy="21427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EA229454-9B0A-4468-8226-4E2928D45BDD}"/>
              </a:ext>
            </a:extLst>
          </p:cNvPr>
          <p:cNvSpPr/>
          <p:nvPr/>
        </p:nvSpPr>
        <p:spPr>
          <a:xfrm>
            <a:off x="71744" y="1511095"/>
            <a:ext cx="1043872" cy="577130"/>
          </a:xfrm>
          <a:prstGeom prst="wedgeRectCallout">
            <a:avLst>
              <a:gd name="adj1" fmla="val 100700"/>
              <a:gd name="adj2" fmla="val -380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Зайти на сайт </a:t>
            </a:r>
            <a:r>
              <a:rPr lang="en-US" altLang="ru-RU" sz="1000" b="1" dirty="0">
                <a:solidFill>
                  <a:schemeClr val="bg1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39E628D-2935-45E0-B4CE-1718B6D19E25}"/>
              </a:ext>
            </a:extLst>
          </p:cNvPr>
          <p:cNvSpPr/>
          <p:nvPr/>
        </p:nvSpPr>
        <p:spPr>
          <a:xfrm>
            <a:off x="1906883" y="4331821"/>
            <a:ext cx="1657006" cy="1841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F67A12-9A52-4E04-9612-E0D97B45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74" y="1124487"/>
            <a:ext cx="3667319" cy="3977533"/>
          </a:xfrm>
          <a:prstGeom prst="rect">
            <a:avLst/>
          </a:prstGeom>
        </p:spPr>
      </p:pic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9B2B118E-EA5D-4A23-9006-C5674BD8F2FC}"/>
              </a:ext>
            </a:extLst>
          </p:cNvPr>
          <p:cNvSpPr/>
          <p:nvPr/>
        </p:nvSpPr>
        <p:spPr>
          <a:xfrm>
            <a:off x="7837945" y="3481389"/>
            <a:ext cx="1172323" cy="521758"/>
          </a:xfrm>
          <a:prstGeom prst="wedgeRectCallout">
            <a:avLst>
              <a:gd name="adj1" fmla="val -41501"/>
              <a:gd name="adj2" fmla="val 1263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Скачать формы документов для ВМП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58F6A180-3271-458C-B462-36685EDFEA23}"/>
              </a:ext>
            </a:extLst>
          </p:cNvPr>
          <p:cNvSpPr/>
          <p:nvPr/>
        </p:nvSpPr>
        <p:spPr>
          <a:xfrm>
            <a:off x="4340940" y="1416224"/>
            <a:ext cx="1177587" cy="612177"/>
          </a:xfrm>
          <a:prstGeom prst="wedgeRectCallout">
            <a:avLst>
              <a:gd name="adj1" fmla="val 171531"/>
              <a:gd name="adj2" fmla="val 6994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Чат-бот для консультирования пациентов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6586735-F0FC-438E-868C-8BD1B0F4FB15}"/>
              </a:ext>
            </a:extLst>
          </p:cNvPr>
          <p:cNvSpPr/>
          <p:nvPr/>
        </p:nvSpPr>
        <p:spPr>
          <a:xfrm>
            <a:off x="7035512" y="1677170"/>
            <a:ext cx="704840" cy="1379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C3042D76-5D87-4B97-B127-2536BA32A567}"/>
              </a:ext>
            </a:extLst>
          </p:cNvPr>
          <p:cNvSpPr/>
          <p:nvPr/>
        </p:nvSpPr>
        <p:spPr>
          <a:xfrm>
            <a:off x="4161500" y="4435688"/>
            <a:ext cx="1419869" cy="705933"/>
          </a:xfrm>
          <a:prstGeom prst="wedgeRectCallout">
            <a:avLst>
              <a:gd name="adj1" fmla="val -89191"/>
              <a:gd name="adj2" fmla="val -4783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Перейти в раздел «Высокотехнологичная медицинская помощь»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F01C5FAA-E2D4-4987-88F8-7BB6EA827AD5}"/>
              </a:ext>
            </a:extLst>
          </p:cNvPr>
          <p:cNvSpPr/>
          <p:nvPr/>
        </p:nvSpPr>
        <p:spPr>
          <a:xfrm>
            <a:off x="6756949" y="168806"/>
            <a:ext cx="2198623" cy="94088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905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Чат-бот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Режим работы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ВМП для лиц старше 18 лет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ВМП для детей до 18 лет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Информация о номере талона ВМП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Оформление талона №2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Санаторно-курортное лечение лиц, подвергшихся радиации</a:t>
            </a:r>
          </a:p>
          <a:p>
            <a:pPr marL="228600" indent="-228600">
              <a:buAutoNum type="arabicPeriod"/>
            </a:pPr>
            <a:r>
              <a:rPr lang="ru-RU" sz="600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</a:rPr>
              <a:t>Санаторно-курортное лечение для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836210322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2">
            <a:extLst>
              <a:ext uri="{FF2B5EF4-FFF2-40B4-BE49-F238E27FC236}">
                <a16:creationId xmlns:a16="http://schemas.microsoft.com/office/drawing/2014/main" id="{0FA71943-008D-BC49-A748-784C3D63D702}"/>
              </a:ext>
            </a:extLst>
          </p:cNvPr>
          <p:cNvSpPr/>
          <p:nvPr/>
        </p:nvSpPr>
        <p:spPr>
          <a:xfrm rot="16200000" flipV="1">
            <a:off x="2017909" y="-1954775"/>
            <a:ext cx="5143500" cy="915193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5561C4B4-4B18-9148-524F-EC9513CA77AD}"/>
              </a:ext>
            </a:extLst>
          </p:cNvPr>
          <p:cNvSpPr/>
          <p:nvPr/>
        </p:nvSpPr>
        <p:spPr>
          <a:xfrm rot="16200000">
            <a:off x="6285706" y="2297907"/>
            <a:ext cx="3940175" cy="1751012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BACCD15-2A85-B6EE-7856-F62904E67B22}"/>
              </a:ext>
            </a:extLst>
          </p:cNvPr>
          <p:cNvSpPr/>
          <p:nvPr/>
        </p:nvSpPr>
        <p:spPr>
          <a:xfrm>
            <a:off x="12700" y="4156075"/>
            <a:ext cx="4200525" cy="98583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C3BA1D-1B9C-FA03-5EC9-786FEF3FC0BF}"/>
              </a:ext>
            </a:extLst>
          </p:cNvPr>
          <p:cNvSpPr/>
          <p:nvPr/>
        </p:nvSpPr>
        <p:spPr>
          <a:xfrm>
            <a:off x="12700" y="15875"/>
            <a:ext cx="7215188" cy="627063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2F3F20E3-34FA-CC70-2FF6-9342B68AF349}"/>
              </a:ext>
            </a:extLst>
          </p:cNvPr>
          <p:cNvSpPr/>
          <p:nvPr/>
        </p:nvSpPr>
        <p:spPr>
          <a:xfrm rot="16200000">
            <a:off x="7178235" y="3005401"/>
            <a:ext cx="2355850" cy="1497013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698A1E70-9DE5-11D4-E3D5-22AF777D5FFA}"/>
              </a:ext>
            </a:extLst>
          </p:cNvPr>
          <p:cNvSpPr/>
          <p:nvPr/>
        </p:nvSpPr>
        <p:spPr>
          <a:xfrm rot="16200000">
            <a:off x="5576562" y="342575"/>
            <a:ext cx="3938588" cy="3170888"/>
          </a:xfrm>
          <a:prstGeom prst="triangle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911611-AA24-7676-8DD0-780F551FF5C3}"/>
              </a:ext>
            </a:extLst>
          </p:cNvPr>
          <p:cNvSpPr/>
          <p:nvPr/>
        </p:nvSpPr>
        <p:spPr>
          <a:xfrm>
            <a:off x="5819368" y="415000"/>
            <a:ext cx="2675120" cy="24622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ru-RU" sz="1000" b="1" dirty="0">
                <a:solidFill>
                  <a:srgbClr val="004994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rgbClr val="004994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2D869336-BD1B-4F6C-8B08-F5031D4D2BD0}"/>
              </a:ext>
            </a:extLst>
          </p:cNvPr>
          <p:cNvSpPr/>
          <p:nvPr/>
        </p:nvSpPr>
        <p:spPr>
          <a:xfrm>
            <a:off x="467545" y="241554"/>
            <a:ext cx="3888432" cy="577130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B975C190-95F0-476E-92C0-D392826BE187}"/>
              </a:ext>
            </a:extLst>
          </p:cNvPr>
          <p:cNvSpPr/>
          <p:nvPr/>
        </p:nvSpPr>
        <p:spPr>
          <a:xfrm>
            <a:off x="5257314" y="241554"/>
            <a:ext cx="3382137" cy="576017"/>
          </a:xfrm>
          <a:prstGeom prst="round2DiagRect">
            <a:avLst>
              <a:gd name="adj1" fmla="val 16667"/>
              <a:gd name="adj2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2DB14-5232-410C-A4ED-9E876E086575}"/>
              </a:ext>
            </a:extLst>
          </p:cNvPr>
          <p:cNvSpPr txBox="1"/>
          <p:nvPr/>
        </p:nvSpPr>
        <p:spPr>
          <a:xfrm>
            <a:off x="504549" y="241554"/>
            <a:ext cx="377941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Где можно найти информацию по определению кода вида ВМП для оформления документов на ВМП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BB554-37B2-4240-95F6-168BF3C3E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9" y="1131590"/>
            <a:ext cx="3752872" cy="4009739"/>
          </a:xfrm>
          <a:prstGeom prst="rect">
            <a:avLst/>
          </a:prstGeom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DCD01EEF-0535-4084-B80C-6E2E8DC33BEB}"/>
              </a:ext>
            </a:extLst>
          </p:cNvPr>
          <p:cNvSpPr/>
          <p:nvPr/>
        </p:nvSpPr>
        <p:spPr>
          <a:xfrm>
            <a:off x="4514240" y="457238"/>
            <a:ext cx="577375" cy="214276"/>
          </a:xfrm>
          <a:prstGeom prst="right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E80D17-090A-4DF7-A402-898362B19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31" y="1131590"/>
            <a:ext cx="3490440" cy="3667762"/>
          </a:xfrm>
          <a:prstGeom prst="rect">
            <a:avLst/>
          </a:prstGeom>
        </p:spPr>
      </p:pic>
      <p:sp>
        <p:nvSpPr>
          <p:cNvPr id="23" name="Облачко с текстом: прямоугольное 22">
            <a:extLst>
              <a:ext uri="{FF2B5EF4-FFF2-40B4-BE49-F238E27FC236}">
                <a16:creationId xmlns:a16="http://schemas.microsoft.com/office/drawing/2014/main" id="{9B2B118E-EA5D-4A23-9006-C5674BD8F2FC}"/>
              </a:ext>
            </a:extLst>
          </p:cNvPr>
          <p:cNvSpPr/>
          <p:nvPr/>
        </p:nvSpPr>
        <p:spPr>
          <a:xfrm>
            <a:off x="7607652" y="4023740"/>
            <a:ext cx="1314419" cy="963202"/>
          </a:xfrm>
          <a:prstGeom prst="wedgeRectCallout">
            <a:avLst>
              <a:gd name="adj1" fmla="val -61819"/>
              <a:gd name="adj2" fmla="val -159828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Скачать рекомендации по определению кода вида ВМП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4" name="Облачко с текстом: прямоугольное 23">
            <a:extLst>
              <a:ext uri="{FF2B5EF4-FFF2-40B4-BE49-F238E27FC236}">
                <a16:creationId xmlns:a16="http://schemas.microsoft.com/office/drawing/2014/main" id="{C3042D76-5D87-4B97-B127-2536BA32A567}"/>
              </a:ext>
            </a:extLst>
          </p:cNvPr>
          <p:cNvSpPr/>
          <p:nvPr/>
        </p:nvSpPr>
        <p:spPr>
          <a:xfrm>
            <a:off x="3730271" y="3980329"/>
            <a:ext cx="1231699" cy="561034"/>
          </a:xfrm>
          <a:prstGeom prst="wedgeRectCallout">
            <a:avLst>
              <a:gd name="adj1" fmla="val 70833"/>
              <a:gd name="adj2" fmla="val -12977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Перейти в раздел «Медицинским организациям»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EA229454-9B0A-4468-8226-4E2928D45BDD}"/>
              </a:ext>
            </a:extLst>
          </p:cNvPr>
          <p:cNvSpPr/>
          <p:nvPr/>
        </p:nvSpPr>
        <p:spPr>
          <a:xfrm>
            <a:off x="43575" y="2859782"/>
            <a:ext cx="1358476" cy="472306"/>
          </a:xfrm>
          <a:prstGeom prst="wedgeRectCallout">
            <a:avLst>
              <a:gd name="adj1" fmla="val 74106"/>
              <a:gd name="adj2" fmla="val -32049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  <a:p>
            <a:pPr algn="ctr" eaLnBrk="1" hangingPunct="1">
              <a:defRPr/>
            </a:pPr>
            <a:r>
              <a:rPr lang="ru-RU" sz="1000" dirty="0">
                <a:solidFill>
                  <a:srgbClr val="FFFFFF"/>
                </a:solidFill>
                <a:latin typeface="Garamond" pitchFamily="18" charset="0"/>
                <a:ea typeface="FontAwesome"/>
              </a:rPr>
              <a:t>Зайти на сайт </a:t>
            </a:r>
            <a:r>
              <a:rPr lang="en-US" altLang="ru-RU" sz="1000" b="1" dirty="0">
                <a:solidFill>
                  <a:schemeClr val="bg1"/>
                </a:solidFill>
                <a:latin typeface="Garamond" panose="02020404030301010803" pitchFamily="18" charset="0"/>
              </a:rPr>
              <a:t>https://ckdmo74.ru/</a:t>
            </a:r>
            <a:endParaRPr lang="ru-RU" altLang="ru-RU" sz="10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 eaLnBrk="1" hangingPunct="1">
              <a:defRPr/>
            </a:pPr>
            <a:endParaRPr lang="ru-RU" sz="1000" dirty="0">
              <a:solidFill>
                <a:srgbClr val="FFFFFF"/>
              </a:solidFill>
              <a:latin typeface="Garamond" pitchFamily="18" charset="0"/>
              <a:ea typeface="FontAwesome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1124E9-AD95-49F9-8C41-4B2EA3292E92}"/>
              </a:ext>
            </a:extLst>
          </p:cNvPr>
          <p:cNvSpPr/>
          <p:nvPr/>
        </p:nvSpPr>
        <p:spPr>
          <a:xfrm>
            <a:off x="6372200" y="2715766"/>
            <a:ext cx="2016224" cy="2160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539868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DAA5979B-2E6F-973F-7796-15A1DEA9101A}"/>
              </a:ext>
            </a:extLst>
          </p:cNvPr>
          <p:cNvSpPr/>
          <p:nvPr/>
        </p:nvSpPr>
        <p:spPr>
          <a:xfrm rot="16200000" flipV="1">
            <a:off x="1046163" y="-1046163"/>
            <a:ext cx="5143500" cy="72358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51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5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15" name="Slide Number Placeholder 21">
            <a:extLst>
              <a:ext uri="{FF2B5EF4-FFF2-40B4-BE49-F238E27FC236}">
                <a16:creationId xmlns:a16="http://schemas.microsoft.com/office/drawing/2014/main" id="{DB7CF30F-0620-A643-14B6-37C52ECF65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fld id="{1476FC57-1CBB-492D-BF9E-B47DA8C56B99}" type="slidenum">
              <a:rPr lang="en-US" altLang="ru-RU" sz="900">
                <a:solidFill>
                  <a:schemeClr val="bg1"/>
                </a:solidFill>
              </a:rPr>
              <a:pPr/>
              <a:t>9</a:t>
            </a:fld>
            <a:endParaRPr lang="en-US" altLang="ru-RU" sz="900">
              <a:solidFill>
                <a:schemeClr val="bg1"/>
              </a:solidFill>
            </a:endParaRPr>
          </a:p>
        </p:txBody>
      </p:sp>
      <p:sp>
        <p:nvSpPr>
          <p:cNvPr id="25" name="Sev01">
            <a:extLst>
              <a:ext uri="{FF2B5EF4-FFF2-40B4-BE49-F238E27FC236}">
                <a16:creationId xmlns:a16="http://schemas.microsoft.com/office/drawing/2014/main" id="{885B1AD1-D2FB-BA67-9F54-185B1B35BAFB}"/>
              </a:ext>
            </a:extLst>
          </p:cNvPr>
          <p:cNvSpPr>
            <a:spLocks noChangeAspect="1"/>
          </p:cNvSpPr>
          <p:nvPr/>
        </p:nvSpPr>
        <p:spPr>
          <a:xfrm>
            <a:off x="2998788" y="633413"/>
            <a:ext cx="3914775" cy="391636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chemeClr val="bg1"/>
              </a:solidFill>
              <a:latin typeface="FontAwesome"/>
            </a:endParaRPr>
          </a:p>
        </p:txBody>
      </p:sp>
      <p:sp>
        <p:nvSpPr>
          <p:cNvPr id="60" name="Freeform 86">
            <a:extLst>
              <a:ext uri="{FF2B5EF4-FFF2-40B4-BE49-F238E27FC236}">
                <a16:creationId xmlns:a16="http://schemas.microsoft.com/office/drawing/2014/main" id="{3A4B499A-D0AC-EE4B-9D6C-A65904C6D4E1}"/>
              </a:ext>
            </a:extLst>
          </p:cNvPr>
          <p:cNvSpPr>
            <a:spLocks noEditPoints="1"/>
          </p:cNvSpPr>
          <p:nvPr/>
        </p:nvSpPr>
        <p:spPr>
          <a:xfrm>
            <a:off x="2016125" y="4125913"/>
            <a:ext cx="276225" cy="463550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quadBezTo>
                  <a:pt x="5" y="49"/>
                  <a:pt x="5" y="49"/>
                </a:quadBezTo>
                <a:cubicBezTo>
                  <a:pt x="2" y="49"/>
                  <a:pt x="0" y="47"/>
                  <a:pt x="0" y="44"/>
                </a:cubicBezTo>
                <a:quadBezTo>
                  <a:pt x="0" y="5"/>
                  <a:pt x="0" y="5"/>
                </a:quadBezTo>
                <a:cubicBezTo>
                  <a:pt x="0" y="3"/>
                  <a:pt x="2" y="0"/>
                  <a:pt x="5" y="0"/>
                </a:cubicBezTo>
                <a:quadBezTo>
                  <a:pt x="24" y="0"/>
                  <a:pt x="24" y="0"/>
                </a:quad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quadBezTo>
                  <a:pt x="5" y="10"/>
                  <a:pt x="5" y="10"/>
                </a:quadBezTo>
                <a:cubicBezTo>
                  <a:pt x="4" y="10"/>
                  <a:pt x="3" y="11"/>
                  <a:pt x="3" y="11"/>
                </a:cubicBezTo>
                <a:quadBezTo>
                  <a:pt x="3" y="38"/>
                  <a:pt x="3" y="38"/>
                </a:quadBezTo>
                <a:cubicBezTo>
                  <a:pt x="3" y="39"/>
                  <a:pt x="4" y="39"/>
                  <a:pt x="5" y="39"/>
                </a:cubicBezTo>
                <a:quadBezTo>
                  <a:pt x="24" y="39"/>
                  <a:pt x="24" y="39"/>
                </a:quadBezTo>
                <a:quadBezTo>
                  <a:pt x="25" y="39"/>
                  <a:pt x="25" y="38"/>
                </a:quadBezTo>
                <a:lnTo>
                  <a:pt x="25" y="11"/>
                </a:lnTo>
                <a:close/>
                <a:moveTo>
                  <a:pt x="17" y="5"/>
                </a:moveTo>
                <a:quadBezTo>
                  <a:pt x="11" y="5"/>
                  <a:pt x="11" y="5"/>
                </a:quadBezTo>
                <a:cubicBezTo>
                  <a:pt x="11" y="5"/>
                  <a:pt x="11" y="6"/>
                  <a:pt x="11" y="6"/>
                </a:cubicBezTo>
                <a:quadBezTo>
                  <a:pt x="11" y="6"/>
                  <a:pt x="11" y="6"/>
                </a:quadBezTo>
                <a:quadBezTo>
                  <a:pt x="17" y="6"/>
                  <a:pt x="17" y="6"/>
                </a:quadBezTo>
                <a:quadBezTo>
                  <a:pt x="18" y="6"/>
                  <a:pt x="18" y="6"/>
                </a:quad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/>
          <a:lstStyle/>
          <a:p>
            <a:pPr defTabSz="103162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25212E-5649-E65F-95DF-BCE159178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1817688"/>
            <a:ext cx="36004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2AC2AC"/>
                </a:solidFill>
                <a:latin typeface="Garamond" panose="02020404030301010803" pitchFamily="18" charset="0"/>
              </a:rPr>
              <a:t>Как оформляется талон на оказание ВМП по </a:t>
            </a:r>
            <a:r>
              <a:rPr lang="en-US" altLang="en-US" sz="2800" b="1">
                <a:solidFill>
                  <a:srgbClr val="2AC2AC"/>
                </a:solidFill>
                <a:latin typeface="Garamond" panose="02020404030301010803" pitchFamily="18" charset="0"/>
              </a:rPr>
              <a:t>II </a:t>
            </a:r>
            <a:r>
              <a:rPr lang="ru-RU" altLang="en-US" sz="2800" b="1">
                <a:solidFill>
                  <a:srgbClr val="2AC2AC"/>
                </a:solidFill>
                <a:latin typeface="Garamond" panose="02020404030301010803" pitchFamily="18" charset="0"/>
              </a:rPr>
              <a:t>разделу?</a:t>
            </a:r>
          </a:p>
        </p:txBody>
      </p:sp>
      <p:sp>
        <p:nvSpPr>
          <p:cNvPr id="13319" name="Заголовок 4">
            <a:extLst>
              <a:ext uri="{FF2B5EF4-FFF2-40B4-BE49-F238E27FC236}">
                <a16:creationId xmlns:a16="http://schemas.microsoft.com/office/drawing/2014/main" id="{8C544ACF-2E2A-454E-3B2D-9B82EC75C15A}"/>
              </a:ext>
            </a:extLst>
          </p:cNvPr>
          <p:cNvSpPr txBox="1">
            <a:spLocks/>
          </p:cNvSpPr>
          <p:nvPr/>
        </p:nvSpPr>
        <p:spPr bwMode="auto">
          <a:xfrm>
            <a:off x="6913563" y="4589463"/>
            <a:ext cx="18637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algn="r" defTabSz="914400" eaLnBrk="1" hangingPunct="1"/>
            <a:endParaRPr lang="ru-RU" altLang="ru-RU" b="1">
              <a:solidFill>
                <a:srgbClr val="2AC2AC"/>
              </a:solidFill>
            </a:endParaRPr>
          </a:p>
        </p:txBody>
      </p:sp>
      <p:sp>
        <p:nvSpPr>
          <p:cNvPr id="13320" name="Прямоугольник 1">
            <a:extLst>
              <a:ext uri="{FF2B5EF4-FFF2-40B4-BE49-F238E27FC236}">
                <a16:creationId xmlns:a16="http://schemas.microsoft.com/office/drawing/2014/main" id="{EF7B67EC-491A-E76E-5A2A-DECC512A4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263" y="4252913"/>
            <a:ext cx="3257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FontAwesome"/>
                <a:cs typeface="FontAwesome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78E2D2"/>
                </a:solidFill>
                <a:latin typeface="Garamond" panose="02020404030301010803" pitchFamily="18" charset="0"/>
              </a:rPr>
              <a:t>ГКУЗ «Центр по координации деятельности медицинских организаций Челябинской области»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/>
    </p:bld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Microsoft JhengHei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SimSun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16626</TotalTime>
  <Words>4364</Words>
  <Application>Microsoft Office PowerPoint</Application>
  <PresentationFormat>Экран (16:9)</PresentationFormat>
  <Paragraphs>758</Paragraphs>
  <Slides>50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Book Antiqua</vt:lpstr>
      <vt:lpstr>Calibri</vt:lpstr>
      <vt:lpstr>FontAwesome</vt:lpstr>
      <vt:lpstr>Garamond</vt:lpstr>
      <vt:lpstr>Symbol</vt:lpstr>
      <vt:lpstr>Times New Roman</vt:lpstr>
      <vt:lpstr>1_Custom Design</vt:lpstr>
      <vt:lpstr>PDF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Профили заболеваний, для которых необходимо  предоставление следующих обследований при подаче документов в  организационно-методический отдел по оказанию ВМП:</vt:lpstr>
      <vt:lpstr>Презентация PowerPoint</vt:lpstr>
      <vt:lpstr>Презентация PowerPoint</vt:lpstr>
      <vt:lpstr>Направление для оказания высокотехнологичной медицинской помощи</vt:lpstr>
      <vt:lpstr>Направление для оказания высокотехнологичной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Выписка из медицинской документации для направления на предоставление высокотехнологичной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Заявления на оказание высокотехнологичной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dfdfdfdfd</dc:title>
  <dc:creator>High Tech</dc:creator>
  <cp:lastModifiedBy>User</cp:lastModifiedBy>
  <cp:revision>8386</cp:revision>
  <cp:lastPrinted>2020-08-11T08:10:03Z</cp:lastPrinted>
  <dcterms:created xsi:type="dcterms:W3CDTF">2014-09-03T19:30:44Z</dcterms:created>
  <dcterms:modified xsi:type="dcterms:W3CDTF">2024-04-24T11:37:21Z</dcterms:modified>
  <cp:version>0906.0100.01</cp:version>
</cp:coreProperties>
</file>