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7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90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45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7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55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00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94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43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862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06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06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86B75A-687E-405C-8A0B-8D00578BA2C3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91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08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94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3B3FDE1-5050-4C63-81A2-C95E7ECEBA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оценки достижения целевых значений критериев первого уровня «Новой модели организации оказания медицинской помощи»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E3CE1972-EAC4-478B-B686-B5EA3826C7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134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7EC036-B10A-4DBB-9F14-4C2EB1F501BF}"/>
              </a:ext>
            </a:extLst>
          </p:cNvPr>
          <p:cNvSpPr txBox="1"/>
          <p:nvPr/>
        </p:nvSpPr>
        <p:spPr>
          <a:xfrm>
            <a:off x="245534" y="123805"/>
            <a:ext cx="10846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посадочных мест в зоне комфортных условий ожидания для посетителей на 200 посещений плановой мощности поликлиники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Наш ЛОГОТИП.jpg">
            <a:extLst>
              <a:ext uri="{FF2B5EF4-FFF2-40B4-BE49-F238E27FC236}">
                <a16:creationId xmlns:a16="http://schemas.microsoft.com/office/drawing/2014/main" id="{7476C064-6AE9-4C93-B678-9B0EA58EE3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30" t="16981" r="12254" b="471"/>
          <a:stretch>
            <a:fillRect/>
          </a:stretch>
        </p:blipFill>
        <p:spPr>
          <a:xfrm>
            <a:off x="11091888" y="0"/>
            <a:ext cx="1100112" cy="7857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D5CEF0-9364-49A8-8456-657C07BB9F74}"/>
              </a:ext>
            </a:extLst>
          </p:cNvPr>
          <p:cNvSpPr txBox="1"/>
          <p:nvPr/>
        </p:nvSpPr>
        <p:spPr>
          <a:xfrm>
            <a:off x="245534" y="1017051"/>
            <a:ext cx="117940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необходимые для проведения оценки: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30 за прошедший год / проектная документация или другие документы, подтверждающие плановую мощность поликлиники в мену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достижения целевого значения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1 посадочного места на 200 посещений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плановой мощности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16705-D5E4-430C-A0AD-D531CF3CF448}"/>
              </a:ext>
            </a:extLst>
          </p:cNvPr>
          <p:cNvSpPr txBox="1"/>
          <p:nvPr/>
        </p:nvSpPr>
        <p:spPr>
          <a:xfrm>
            <a:off x="312209" y="2725635"/>
            <a:ext cx="112701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58800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Зона комфортных условий ожидания для посетителей :</a:t>
            </a:r>
          </a:p>
          <a:p>
            <a:pPr indent="558800" algn="just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пространство, в котором находится зона комфортных условий ожидания, выделено с помощью средств визуализации;</a:t>
            </a: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зоне комфортных условий ожидания установлены посадочные места; </a:t>
            </a: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зоне комфортных условий ожидания находится источник питьевой воды;</a:t>
            </a: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зоне комфортных условий ожидания имеются одноразовые стаканы, если употребление питьевой воды из источника предполагает их использование.</a:t>
            </a:r>
          </a:p>
        </p:txBody>
      </p:sp>
    </p:spTree>
    <p:extLst>
      <p:ext uri="{BB962C8B-B14F-4D97-AF65-F5344CB8AC3E}">
        <p14:creationId xmlns:p14="http://schemas.microsoft.com/office/powerpoint/2010/main" val="2036238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A2EB4E-96CC-4575-900D-205218D251E4}"/>
              </a:ext>
            </a:extLst>
          </p:cNvPr>
          <p:cNvSpPr txBox="1"/>
          <p:nvPr/>
        </p:nvSpPr>
        <p:spPr>
          <a:xfrm>
            <a:off x="245534" y="123805"/>
            <a:ext cx="10846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посадочных мест в зоне комфортных условий ожидания для посетителей на 200 посещений плановой мощности поликлиники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Наш ЛОГОТИП.jpg">
            <a:extLst>
              <a:ext uri="{FF2B5EF4-FFF2-40B4-BE49-F238E27FC236}">
                <a16:creationId xmlns:a16="http://schemas.microsoft.com/office/drawing/2014/main" id="{D8E89D27-951D-4B80-86C0-C277B87591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30" t="16981" r="12254" b="471"/>
          <a:stretch>
            <a:fillRect/>
          </a:stretch>
        </p:blipFill>
        <p:spPr>
          <a:xfrm>
            <a:off x="11091888" y="0"/>
            <a:ext cx="1100112" cy="7857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30DDEE-AABA-436A-99D7-1180C0BF88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225"/>
          <a:stretch/>
        </p:blipFill>
        <p:spPr>
          <a:xfrm>
            <a:off x="142875" y="1357311"/>
            <a:ext cx="5086350" cy="30432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283850-C16D-4942-B1B2-E76B009030B0}"/>
              </a:ext>
            </a:extLst>
          </p:cNvPr>
          <p:cNvSpPr txBox="1"/>
          <p:nvPr/>
        </p:nvSpPr>
        <p:spPr>
          <a:xfrm>
            <a:off x="5229225" y="1207175"/>
            <a:ext cx="667702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столбца 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плановой мощности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столбца 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 посадочных мест в зоне комфортных условий ожидания для посетителей (плановая мощность/200)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столбца 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«ДА»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поликлинике организована одна или несколько зон в зоне комфортных условий ожидания для посетителей. Если нет ни одной зоны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«НЕТ»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столбца 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мест в зоне комфортных условий ожидания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посетителей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847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558EC5-B4B1-4E65-AD45-DD6B6E8835BA}"/>
              </a:ext>
            </a:extLst>
          </p:cNvPr>
          <p:cNvSpPr txBox="1"/>
          <p:nvPr/>
        </p:nvSpPr>
        <p:spPr>
          <a:xfrm>
            <a:off x="245534" y="123805"/>
            <a:ext cx="10846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поиска в системе навигации поликлиники информации для принятия решения о дальнейшем направлении движения к пункту назначения в каждой точке ветвления маршрутов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Наш ЛОГОТИП.jpg">
            <a:extLst>
              <a:ext uri="{FF2B5EF4-FFF2-40B4-BE49-F238E27FC236}">
                <a16:creationId xmlns:a16="http://schemas.microsoft.com/office/drawing/2014/main" id="{A8368242-9BF9-4C2C-A7B1-4831C70A84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30" t="16981" r="12254" b="471"/>
          <a:stretch>
            <a:fillRect/>
          </a:stretch>
        </p:blipFill>
        <p:spPr>
          <a:xfrm>
            <a:off x="11091888" y="0"/>
            <a:ext cx="1100112" cy="7857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278D45-A49A-48F2-993A-96B51AF38DDA}"/>
              </a:ext>
            </a:extLst>
          </p:cNvPr>
          <p:cNvSpPr txBox="1"/>
          <p:nvPr/>
        </p:nvSpPr>
        <p:spPr>
          <a:xfrm>
            <a:off x="514350" y="1517531"/>
            <a:ext cx="57435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необходимые для проведения оценки: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Поэтажный план поликлиники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достижения целевого значения – время принятия решения о дальнейшем направлении к пункту назначения в каждой точке ветвления маршрутов составляет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30 секунд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точкам ветвления маршрута относят: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Пересечение коридоров;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Лифтовой холл;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Вход/выход на лестницу.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BCE52A-C549-46B4-9E84-B7A53AA02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76" y="1110085"/>
            <a:ext cx="3848100" cy="501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43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35996F-1277-4B90-8B84-837DF9289731}"/>
              </a:ext>
            </a:extLst>
          </p:cNvPr>
          <p:cNvSpPr txBox="1"/>
          <p:nvPr/>
        </p:nvSpPr>
        <p:spPr>
          <a:xfrm>
            <a:off x="245534" y="123805"/>
            <a:ext cx="10846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поиска в системе навигации поликлиники информации для принятия решения о дальнейшем направлении движения к пункту назначения в каждой точке ветвления маршрутов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Наш ЛОГОТИП.jpg">
            <a:extLst>
              <a:ext uri="{FF2B5EF4-FFF2-40B4-BE49-F238E27FC236}">
                <a16:creationId xmlns:a16="http://schemas.microsoft.com/office/drawing/2014/main" id="{EE870A40-9535-4AFE-9A3E-ED4BEB3D9C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30" t="16981" r="12254" b="471"/>
          <a:stretch>
            <a:fillRect/>
          </a:stretch>
        </p:blipFill>
        <p:spPr>
          <a:xfrm>
            <a:off x="11091888" y="0"/>
            <a:ext cx="1100112" cy="7857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7EB62E-D96C-4D49-8300-78512BCBF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34" y="1231801"/>
            <a:ext cx="4595380" cy="49316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647DFD-F6F1-46D6-8081-8C30C45A1E0F}"/>
              </a:ext>
            </a:extLst>
          </p:cNvPr>
          <p:cNvSpPr txBox="1"/>
          <p:nvPr/>
        </p:nvSpPr>
        <p:spPr>
          <a:xfrm>
            <a:off x="5200650" y="1355606"/>
            <a:ext cx="60960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столбца 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Точки ветвления маршрута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столбца 2, 3, 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кабинета или наименование пункта назначения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замеров времени, затраченные на  ориентацию в верном направлении, для каждой точки ветвления маршрута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столбца 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Максимальные значения замера времени ориентации для каждой точки ветвления маршрута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оценке времени ориентации на точке ветвления маршрута, необходимо опираться на систему навигации, оценка без соответствующей информации в системе навигации невозможна.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658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489587-5CEF-4D2E-BFDF-EA761CBFA52F}"/>
              </a:ext>
            </a:extLst>
          </p:cNvPr>
          <p:cNvSpPr txBox="1"/>
          <p:nvPr/>
        </p:nvSpPr>
        <p:spPr>
          <a:xfrm>
            <a:off x="245534" y="123805"/>
            <a:ext cx="10846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Доля элементов системы информирования посетителя об организации медицинской деятельности поликлиники, отвечающих условиям уместности, актуальности, доступности информации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Наш ЛОГОТИП.jpg">
            <a:extLst>
              <a:ext uri="{FF2B5EF4-FFF2-40B4-BE49-F238E27FC236}">
                <a16:creationId xmlns:a16="http://schemas.microsoft.com/office/drawing/2014/main" id="{6C6EE3A4-754B-47EE-8882-69A9D40346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30" t="16981" r="12254" b="471"/>
          <a:stretch>
            <a:fillRect/>
          </a:stretch>
        </p:blipFill>
        <p:spPr>
          <a:xfrm>
            <a:off x="11091888" y="0"/>
            <a:ext cx="1100112" cy="7857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56EA0A-962A-49C9-805D-48F6E9AC6E16}"/>
              </a:ext>
            </a:extLst>
          </p:cNvPr>
          <p:cNvSpPr txBox="1"/>
          <p:nvPr/>
        </p:nvSpPr>
        <p:spPr>
          <a:xfrm>
            <a:off x="245534" y="1378069"/>
            <a:ext cx="1145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достижения целевого значения – система информирования посетителей  об организации медицинской деятельности содержит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элементов системы информирования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EB5195-C5F0-4C23-9260-B5CD6A28C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486" y="1928833"/>
            <a:ext cx="6648450" cy="434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52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24FE6E-FAFF-4CD5-AAE7-69470A89173E}"/>
              </a:ext>
            </a:extLst>
          </p:cNvPr>
          <p:cNvSpPr txBox="1"/>
          <p:nvPr/>
        </p:nvSpPr>
        <p:spPr>
          <a:xfrm>
            <a:off x="245534" y="123805"/>
            <a:ext cx="10846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Доля элементов системы информирования посетителя об организации медицинской деятельности поликлиники, отвечающих условиям уместности, актуальности, доступности информации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Наш ЛОГОТИП.jpg">
            <a:extLst>
              <a:ext uri="{FF2B5EF4-FFF2-40B4-BE49-F238E27FC236}">
                <a16:creationId xmlns:a16="http://schemas.microsoft.com/office/drawing/2014/main" id="{45D7F8C3-F221-40E5-9A84-1AA180B8BF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30" t="16981" r="12254" b="471"/>
          <a:stretch>
            <a:fillRect/>
          </a:stretch>
        </p:blipFill>
        <p:spPr>
          <a:xfrm>
            <a:off x="11091888" y="0"/>
            <a:ext cx="1100112" cy="7857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743BD9-49FA-4315-AB3C-9C508DF67F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3" b="57982"/>
          <a:stretch/>
        </p:blipFill>
        <p:spPr>
          <a:xfrm>
            <a:off x="245534" y="1231801"/>
            <a:ext cx="10782300" cy="22829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22F4F1-3D01-4B1F-ABC0-D19D708BF6ED}"/>
              </a:ext>
            </a:extLst>
          </p:cNvPr>
          <p:cNvSpPr txBox="1"/>
          <p:nvPr/>
        </p:nvSpPr>
        <p:spPr>
          <a:xfrm>
            <a:off x="245534" y="3641605"/>
            <a:ext cx="5164666" cy="1473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столбца 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фиксированы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столбца 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данных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2E0E0D-D53B-4275-B8B4-F5E69CEE4C82}"/>
              </a:ext>
            </a:extLst>
          </p:cNvPr>
          <p:cNvSpPr txBox="1"/>
          <p:nvPr/>
        </p:nvSpPr>
        <p:spPr>
          <a:xfrm>
            <a:off x="4494744" y="3641605"/>
            <a:ext cx="72781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столбца 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Уместность определяется: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размещением на пути перемещения основного потока посетителей поликлиники или в местах приложения информации;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соответствием тематического содержания содержанию других элементов, распространяемых с использованием одного средства передачи информации (информационного стенда, перекидной демонстрационной системы, папки для документов и пр.)</a:t>
            </a:r>
          </a:p>
        </p:txBody>
      </p:sp>
    </p:spTree>
    <p:extLst>
      <p:ext uri="{BB962C8B-B14F-4D97-AF65-F5344CB8AC3E}">
        <p14:creationId xmlns:p14="http://schemas.microsoft.com/office/powerpoint/2010/main" val="1338205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2132AE-F142-4E0D-A633-1463C51F3FB6}"/>
              </a:ext>
            </a:extLst>
          </p:cNvPr>
          <p:cNvSpPr txBox="1"/>
          <p:nvPr/>
        </p:nvSpPr>
        <p:spPr>
          <a:xfrm>
            <a:off x="245534" y="123805"/>
            <a:ext cx="10846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Доля элементов системы информирования посетителя об организации медицинской деятельности поликлиники, отвечающих условиям уместности, актуальности, доступности информации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Наш ЛОГОТИП.jpg">
            <a:extLst>
              <a:ext uri="{FF2B5EF4-FFF2-40B4-BE49-F238E27FC236}">
                <a16:creationId xmlns:a16="http://schemas.microsoft.com/office/drawing/2014/main" id="{CCC1EAB2-84D4-4D6E-9625-D1CCC2A9DD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30" t="16981" r="12254" b="471"/>
          <a:stretch>
            <a:fillRect/>
          </a:stretch>
        </p:blipFill>
        <p:spPr>
          <a:xfrm>
            <a:off x="11091888" y="0"/>
            <a:ext cx="1100112" cy="7857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179638-59CE-411E-9A8F-0A7CB8D506F8}"/>
              </a:ext>
            </a:extLst>
          </p:cNvPr>
          <p:cNvSpPr txBox="1"/>
          <p:nvPr/>
        </p:nvSpPr>
        <p:spPr>
          <a:xfrm>
            <a:off x="327554" y="1578739"/>
            <a:ext cx="1153689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столбца 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Актуальность определяется: соответствие информации элемента текущему времени</a:t>
            </a:r>
          </a:p>
          <a:p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столбца 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Доступность определяется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размещение элемента системы информирования в визуально доступном месте;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 свободный подход к элементу системы информирования, который не блокируется элементами обстановки (дверные полотна, мебель, декоративные элементы и прочее);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обеспечена возможность ознакомиться с элементом системы информирования с расстояния не менее 1 метра;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структурированное представление информации элемента системы информирования;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 в элементе системы информирования помарок и внешних дефектов;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обеспечена возможность ознакомиться с информацией элемента системы информирования на государственных языках республик Российской Федерации, если это предусмотрено региональными НПА;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поиск элемента системы информирования исключает необходимость обращения за помощью к работникам поликлиники.</a:t>
            </a:r>
          </a:p>
        </p:txBody>
      </p:sp>
    </p:spTree>
    <p:extLst>
      <p:ext uri="{BB962C8B-B14F-4D97-AF65-F5344CB8AC3E}">
        <p14:creationId xmlns:p14="http://schemas.microsoft.com/office/powerpoint/2010/main" val="1962975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ш ЛОГОТИП.jpg">
            <a:extLst>
              <a:ext uri="{FF2B5EF4-FFF2-40B4-BE49-F238E27FC236}">
                <a16:creationId xmlns:a16="http://schemas.microsoft.com/office/drawing/2014/main" id="{CE03CE96-5C55-42EE-B1EA-C34DA85FD7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30" t="16981" r="12254" b="471"/>
          <a:stretch>
            <a:fillRect/>
          </a:stretch>
        </p:blipFill>
        <p:spPr>
          <a:xfrm>
            <a:off x="11091888" y="0"/>
            <a:ext cx="1100112" cy="78579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A3801A-8CDB-4193-8229-6C8FEB7ED5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3" b="57982"/>
          <a:stretch/>
        </p:blipFill>
        <p:spPr>
          <a:xfrm>
            <a:off x="245534" y="1231801"/>
            <a:ext cx="10782300" cy="22829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FA87BE-F779-46A7-837C-886048F09BF4}"/>
              </a:ext>
            </a:extLst>
          </p:cNvPr>
          <p:cNvSpPr txBox="1"/>
          <p:nvPr/>
        </p:nvSpPr>
        <p:spPr>
          <a:xfrm>
            <a:off x="245534" y="123805"/>
            <a:ext cx="10846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Доля элементов системы информирования посетителя об организации медицинской деятельности поликлиники, отвечающих условиям уместности, актуальности, доступности информации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5957F2-6E28-4B28-AF9C-A55EEC9A5C67}"/>
                  </a:ext>
                </a:extLst>
              </p:cNvPr>
              <p:cNvSpPr txBox="1"/>
              <p:nvPr/>
            </p:nvSpPr>
            <p:spPr>
              <a:xfrm>
                <a:off x="245534" y="3584455"/>
                <a:ext cx="11565466" cy="26917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Заполнение столбца 6 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 выполнении всех условий для </a:t>
                </a: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каждого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элемента (столбцы 2-5 значение «ДА») – значение «ДА»</a:t>
                </a:r>
              </a:p>
              <a:p>
                <a:endParaRPr lang="ru-RU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Если для хотя бы одного условия в столбцах 2-5 указано значение «НЕТ», необходимо произвести расчеты: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количество элементов , соответствующих условиям</m:t>
                          </m:r>
                        </m:num>
                        <m:den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26 (общее количество элементов)</m:t>
                          </m:r>
                        </m:den>
                      </m:f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∗100%</m:t>
                      </m:r>
                    </m:oMath>
                  </m:oMathPara>
                </a14:m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Внести полученный результат в строку «Доля элементов системы информирования посетителей об организации медицинской деятельности поликлиники, отвечающих условиям»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5957F2-6E28-4B28-AF9C-A55EEC9A5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34" y="3584455"/>
                <a:ext cx="11565466" cy="2691763"/>
              </a:xfrm>
              <a:prstGeom prst="rect">
                <a:avLst/>
              </a:prstGeom>
              <a:blipFill>
                <a:blip r:embed="rId4"/>
                <a:stretch>
                  <a:fillRect l="-421" t="-1131" b="-27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800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ш ЛОГОТИП.jpg">
            <a:extLst>
              <a:ext uri="{FF2B5EF4-FFF2-40B4-BE49-F238E27FC236}">
                <a16:creationId xmlns:a16="http://schemas.microsoft.com/office/drawing/2014/main" id="{D2D32C79-2E38-4AE7-8A4F-C8F8A0FB30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30" t="16981" r="12254" b="471"/>
          <a:stretch>
            <a:fillRect/>
          </a:stretch>
        </p:blipFill>
        <p:spPr>
          <a:xfrm>
            <a:off x="11091888" y="0"/>
            <a:ext cx="1100112" cy="7857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76D613-B42E-4D0E-B04D-D4BAE9A33A48}"/>
              </a:ext>
            </a:extLst>
          </p:cNvPr>
          <p:cNvSpPr txBox="1"/>
          <p:nvPr/>
        </p:nvSpPr>
        <p:spPr>
          <a:xfrm>
            <a:off x="245534" y="123805"/>
            <a:ext cx="10846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Доля времени приемов врача для оказания медицинской помощи в плановой форме в течение рабочей смены, отведенного для приема по предварительной записи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C10DD-C117-467E-9C23-52E67492B0EB}"/>
              </a:ext>
            </a:extLst>
          </p:cNvPr>
          <p:cNvSpPr txBox="1"/>
          <p:nvPr/>
        </p:nvSpPr>
        <p:spPr>
          <a:xfrm>
            <a:off x="245535" y="1231801"/>
            <a:ext cx="46503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достижения целевого значения – д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оля времени приемов врача для оказания медицинской помощи в плановой форме в течение рабочей смены, отведенного для приема по предварительной записи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менее 50%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необходимые для проведения оценки: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Утвержденные графики работы врачей, осуществляющих прием для оказания медицинской помощи в плановой форме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из МИС БАРС о предварительной записи врачей, осуществляющих прием для оказания медицинской помощи в плановой форме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588909-D77E-4566-A6F9-2A5333B54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994" y="1083857"/>
            <a:ext cx="6457950" cy="34329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49FE62-8364-4080-BCA9-918A7F1B9195}"/>
              </a:ext>
            </a:extLst>
          </p:cNvPr>
          <p:cNvSpPr txBox="1"/>
          <p:nvPr/>
        </p:nvSpPr>
        <p:spPr>
          <a:xfrm>
            <a:off x="5183993" y="4686985"/>
            <a:ext cx="67624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оценки необходимо выбрать случайным образом: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приема врачей терапевтов участковых/врачей педиатров участковых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приема врачей-специалистов</a:t>
            </a:r>
          </a:p>
        </p:txBody>
      </p:sp>
    </p:spTree>
    <p:extLst>
      <p:ext uri="{BB962C8B-B14F-4D97-AF65-F5344CB8AC3E}">
        <p14:creationId xmlns:p14="http://schemas.microsoft.com/office/powerpoint/2010/main" val="1866567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ш ЛОГОТИП.jpg">
            <a:extLst>
              <a:ext uri="{FF2B5EF4-FFF2-40B4-BE49-F238E27FC236}">
                <a16:creationId xmlns:a16="http://schemas.microsoft.com/office/drawing/2014/main" id="{09DE3F71-C7F6-4059-8920-0CCF77A005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30" t="16981" r="12254" b="471"/>
          <a:stretch>
            <a:fillRect/>
          </a:stretch>
        </p:blipFill>
        <p:spPr>
          <a:xfrm>
            <a:off x="11091888" y="0"/>
            <a:ext cx="1100112" cy="7857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4DCCA1-7A97-4188-BD63-1866F7888DBB}"/>
              </a:ext>
            </a:extLst>
          </p:cNvPr>
          <p:cNvSpPr txBox="1"/>
          <p:nvPr/>
        </p:nvSpPr>
        <p:spPr>
          <a:xfrm>
            <a:off x="245534" y="123805"/>
            <a:ext cx="10846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Доля времени приемов врача для оказания медицинской помощи в плановой форме в течение рабочей смены, отведенного для приема по предварительной записи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E01E0F-9202-44B6-BBAF-305E6CBF4C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27" t="22250"/>
          <a:stretch/>
        </p:blipFill>
        <p:spPr>
          <a:xfrm>
            <a:off x="447674" y="1355606"/>
            <a:ext cx="5208059" cy="33177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18AF0D-EA0D-4088-8DE0-7D84F3FC83CB}"/>
                  </a:ext>
                </a:extLst>
              </p:cNvPr>
              <p:cNvSpPr txBox="1"/>
              <p:nvPr/>
            </p:nvSpPr>
            <p:spPr>
              <a:xfrm>
                <a:off x="5802841" y="1130975"/>
                <a:ext cx="6143625" cy="6352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Заполнение столбца 4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 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Время приема, выраженное в минутах в соответствии с графиком работы (за смену)</a:t>
                </a: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Заполнение столбца 5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 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Время приема, выделенное для приема по предварительной записи (минуты) – сведения из МИС БАРС</a:t>
                </a: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Заполнение столбца 5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 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внесения данных необходимо внести результат расчета: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время приема по предварительной записи</m:t>
                          </m:r>
                        </m:num>
                        <m:den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общее время приема</m:t>
                          </m:r>
                        </m:den>
                      </m:f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∗100%</m:t>
                      </m:r>
                    </m:oMath>
                  </m:oMathPara>
                </a14:m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строку «Минимальная доля времени, отведенная для приема по предварительной записи» необходимо внести </a:t>
                </a: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минимальное значение из столбца 6</a:t>
                </a: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18AF0D-EA0D-4088-8DE0-7D84F3FC8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841" y="1130975"/>
                <a:ext cx="6143625" cy="6352060"/>
              </a:xfrm>
              <a:prstGeom prst="rect">
                <a:avLst/>
              </a:prstGeom>
              <a:blipFill>
                <a:blip r:embed="rId4"/>
                <a:stretch>
                  <a:fillRect l="-893" t="-576" r="-3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371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ш ЛОГОТИП.jpg">
            <a:extLst>
              <a:ext uri="{FF2B5EF4-FFF2-40B4-BE49-F238E27FC236}">
                <a16:creationId xmlns:a16="http://schemas.microsoft.com/office/drawing/2014/main" id="{515CDB41-E4FE-40C3-A969-9C8A878B34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30" t="16981" r="12254" b="471"/>
          <a:stretch>
            <a:fillRect/>
          </a:stretch>
        </p:blipFill>
        <p:spPr>
          <a:xfrm>
            <a:off x="11091888" y="0"/>
            <a:ext cx="1100112" cy="7857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3179B1-37C1-4B0D-9D2E-CAFC1E06E06F}"/>
              </a:ext>
            </a:extLst>
          </p:cNvPr>
          <p:cNvSpPr txBox="1"/>
          <p:nvPr/>
        </p:nvSpPr>
        <p:spPr>
          <a:xfrm>
            <a:off x="245534" y="123805"/>
            <a:ext cx="1084635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пересечений потоков пациентов при проведении профилактического медицинского осмотра, первого этапа диспансеризации с иными потоками пациентов в поликлинике</a:t>
            </a:r>
          </a:p>
          <a:p>
            <a:pPr marL="12700"/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(для медицинских организаций, проводящих профилактический осмотр, диспансеризацию ВЗРОСЛОГО населения)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3F1939-CB3E-417D-9BD3-98ED2518C941}"/>
              </a:ext>
            </a:extLst>
          </p:cNvPr>
          <p:cNvSpPr txBox="1"/>
          <p:nvPr/>
        </p:nvSpPr>
        <p:spPr>
          <a:xfrm>
            <a:off x="290982" y="2022623"/>
            <a:ext cx="50811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необходимые для проведения оценки: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Локальный нормативный акт о порядке проведения профилактических медицинских осмотров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достижения целевого значения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3 пересечений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иными потоками пациентов при прохождении диспансеризации, профилактических медицинских осмотров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898DE1B-4FF8-4B31-B281-BFE69D629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563" y="1877023"/>
            <a:ext cx="6352007" cy="38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71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ш ЛОГОТИП.jpg">
            <a:extLst>
              <a:ext uri="{FF2B5EF4-FFF2-40B4-BE49-F238E27FC236}">
                <a16:creationId xmlns:a16="http://schemas.microsoft.com/office/drawing/2014/main" id="{B89A1C85-D969-430F-87E6-A88DF58326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30" t="16981" r="12254" b="471"/>
          <a:stretch>
            <a:fillRect/>
          </a:stretch>
        </p:blipFill>
        <p:spPr>
          <a:xfrm>
            <a:off x="11091888" y="0"/>
            <a:ext cx="1100112" cy="7857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C51BE6-4FF2-466B-BAF8-98A7624CEBAA}"/>
              </a:ext>
            </a:extLst>
          </p:cNvPr>
          <p:cNvSpPr txBox="1"/>
          <p:nvPr/>
        </p:nvSpPr>
        <p:spPr>
          <a:xfrm>
            <a:off x="245534" y="123805"/>
            <a:ext cx="10846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Доля пациентов, принятых в соответствии со временем предварительной записи, от общего количества пациентов, принятых по предварительной записи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DD45A3-7631-4E0C-9A93-70B56BBE1A79}"/>
              </a:ext>
            </a:extLst>
          </p:cNvPr>
          <p:cNvSpPr txBox="1"/>
          <p:nvPr/>
        </p:nvSpPr>
        <p:spPr>
          <a:xfrm>
            <a:off x="245535" y="1231801"/>
            <a:ext cx="46503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достижения целевого значения – д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оля пациентов, принятых в соответствии со временем предварительной записи, от общего количества пациентов, принятых по предварительной записи составляет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менее 80%</a:t>
            </a: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необходимые для проведения оценки: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Утвержденные графики работы врачей, осуществляющих прием для оказания медицинской помощи в плановой форме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из МИС БАРС о предварительной записи врачей, осуществляющих прием для оказания медицинской помощи в плановой форме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19287E-3E30-42CA-B8F1-000D97228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361" y="1231801"/>
            <a:ext cx="6294513" cy="3009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F4701C-D863-47D1-AE0E-FA258E41BF2C}"/>
              </a:ext>
            </a:extLst>
          </p:cNvPr>
          <p:cNvSpPr txBox="1"/>
          <p:nvPr/>
        </p:nvSpPr>
        <p:spPr>
          <a:xfrm>
            <a:off x="5151361" y="4425870"/>
            <a:ext cx="67624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оценки необходимо выбрать случайным образом: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приема врачей терапевтов участковых/врачей педиатров участковых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приема врачей-специалистов</a:t>
            </a:r>
          </a:p>
        </p:txBody>
      </p:sp>
    </p:spTree>
    <p:extLst>
      <p:ext uri="{BB962C8B-B14F-4D97-AF65-F5344CB8AC3E}">
        <p14:creationId xmlns:p14="http://schemas.microsoft.com/office/powerpoint/2010/main" val="3762135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ш ЛОГОТИП.jpg">
            <a:extLst>
              <a:ext uri="{FF2B5EF4-FFF2-40B4-BE49-F238E27FC236}">
                <a16:creationId xmlns:a16="http://schemas.microsoft.com/office/drawing/2014/main" id="{6134D54D-5384-4F1A-9B00-B485EB4514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30" t="16981" r="12254" b="471"/>
          <a:stretch>
            <a:fillRect/>
          </a:stretch>
        </p:blipFill>
        <p:spPr>
          <a:xfrm>
            <a:off x="11091888" y="0"/>
            <a:ext cx="1100112" cy="7857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4C6A81-8883-4BA8-ADAF-F68D9EF5E728}"/>
              </a:ext>
            </a:extLst>
          </p:cNvPr>
          <p:cNvSpPr txBox="1"/>
          <p:nvPr/>
        </p:nvSpPr>
        <p:spPr>
          <a:xfrm>
            <a:off x="245534" y="123805"/>
            <a:ext cx="10846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Доля пациентов, принятых в соответствии со временем предварительной записи, от общего количества пациентов, принятых по предварительной записи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1A46BA-328D-4E11-A7D7-E6BAAD751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25" y="893246"/>
            <a:ext cx="8896350" cy="3733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AF9DC4-CE07-4849-954B-73D06B1C2941}"/>
              </a:ext>
            </a:extLst>
          </p:cNvPr>
          <p:cNvSpPr txBox="1"/>
          <p:nvPr/>
        </p:nvSpPr>
        <p:spPr>
          <a:xfrm>
            <a:off x="499533" y="4449234"/>
            <a:ext cx="11192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столбца 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выявить 5 пациентов, имеющих предварительную запись, зафиксировать время входа данных пациентов в кабинет с целью оказания медицинской помощи по предварительной записи</a:t>
            </a:r>
          </a:p>
        </p:txBody>
      </p:sp>
    </p:spTree>
    <p:extLst>
      <p:ext uri="{BB962C8B-B14F-4D97-AF65-F5344CB8AC3E}">
        <p14:creationId xmlns:p14="http://schemas.microsoft.com/office/powerpoint/2010/main" val="1411065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E660AE-B60E-427D-B23D-8356DA9D334A}"/>
              </a:ext>
            </a:extLst>
          </p:cNvPr>
          <p:cNvSpPr txBox="1"/>
          <p:nvPr/>
        </p:nvSpPr>
        <p:spPr>
          <a:xfrm>
            <a:off x="245534" y="123805"/>
            <a:ext cx="10846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Доля пациентов, принятых в соответствии со временем предварительной записи, от общего количества пациентов, принятых по предварительной записи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EE53C9-026A-426F-90CD-36D8CCFC6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5806"/>
            <a:ext cx="8896350" cy="3733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E5D990-AE36-4940-A088-5EC87DF3D6EB}"/>
                  </a:ext>
                </a:extLst>
              </p:cNvPr>
              <p:cNvSpPr txBox="1"/>
              <p:nvPr/>
            </p:nvSpPr>
            <p:spPr>
              <a:xfrm>
                <a:off x="381278" y="4472166"/>
                <a:ext cx="11192933" cy="1883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Заполнение столбца 5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 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расчета показателя (по каждому специалисту):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количество пациентов, принятых в соответствии со временем </m:t>
                          </m:r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предварительной записи</m:t>
                          </m:r>
                        </m:num>
                        <m:den>
                          <m:r>
                            <a:rPr lang="ru-RU" sz="1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∗100%</m:t>
                      </m:r>
                    </m:oMath>
                  </m:oMathPara>
                </a14:m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строку «Минимальная доля пациентов, принятых в соответствии со временем предварительной записи» необходимо внести </a:t>
                </a: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минимальное значение из столбца 5</a:t>
                </a: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E5D990-AE36-4940-A088-5EC87DF3D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78" y="4472166"/>
                <a:ext cx="11192933" cy="1883785"/>
              </a:xfrm>
              <a:prstGeom prst="rect">
                <a:avLst/>
              </a:prstGeom>
              <a:blipFill>
                <a:blip r:embed="rId3"/>
                <a:stretch>
                  <a:fillRect l="-490" t="-19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 descr="Наш ЛОГОТИП.jpg">
            <a:extLst>
              <a:ext uri="{FF2B5EF4-FFF2-40B4-BE49-F238E27FC236}">
                <a16:creationId xmlns:a16="http://schemas.microsoft.com/office/drawing/2014/main" id="{5D9374F2-3093-4595-8E9C-4D23B6CD0C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30" t="16981" r="12254" b="471"/>
          <a:stretch>
            <a:fillRect/>
          </a:stretch>
        </p:blipFill>
        <p:spPr>
          <a:xfrm>
            <a:off x="11091888" y="0"/>
            <a:ext cx="1100112" cy="7857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DE629B-2EBE-432C-BE0F-E80F3EBFE750}"/>
              </a:ext>
            </a:extLst>
          </p:cNvPr>
          <p:cNvSpPr txBox="1"/>
          <p:nvPr/>
        </p:nvSpPr>
        <p:spPr>
          <a:xfrm>
            <a:off x="9014883" y="1817842"/>
            <a:ext cx="31771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 учитываются пациенты, если разница между временем входа пациента в кабинет и временем предварительной записи не превышает 50 % от шага записи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170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053CE2-79DA-495B-BD98-0FACCC48A4B3}"/>
              </a:ext>
            </a:extLst>
          </p:cNvPr>
          <p:cNvSpPr txBox="1"/>
          <p:nvPr/>
        </p:nvSpPr>
        <p:spPr>
          <a:xfrm>
            <a:off x="245534" y="123805"/>
            <a:ext cx="10846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Доля предварительных записей на прием в поликлинику, совершенных при непосредственном обращении пациента или его законного представителя в регистратуру, от общего количества предварительных записей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Наш ЛОГОТИП.jpg">
            <a:extLst>
              <a:ext uri="{FF2B5EF4-FFF2-40B4-BE49-F238E27FC236}">
                <a16:creationId xmlns:a16="http://schemas.microsoft.com/office/drawing/2014/main" id="{B1B95558-1398-4E77-BB77-2795BD61E0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30" t="16981" r="12254" b="471"/>
          <a:stretch>
            <a:fillRect/>
          </a:stretch>
        </p:blipFill>
        <p:spPr>
          <a:xfrm>
            <a:off x="11091888" y="0"/>
            <a:ext cx="1100112" cy="7857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BD6819-6F1D-461C-947A-59C19005F64D}"/>
              </a:ext>
            </a:extLst>
          </p:cNvPr>
          <p:cNvSpPr txBox="1"/>
          <p:nvPr/>
        </p:nvSpPr>
        <p:spPr>
          <a:xfrm>
            <a:off x="245535" y="1231801"/>
            <a:ext cx="46503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достижения целевого значения – д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оля предварительных записей на прием в поликлинику, совершенных при непосредственном обращении пациента или его законного представителя в регистратуру, от общего количества предварительных записей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составляет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более 50%</a:t>
            </a: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необходимые для проведения оценки: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из МИС БАРС (за месяц, предшествующий месяцу проведения оценки) об общем количестве предварительных записей на прием в поликлинику и о количестве записей, совершенных при обращении в регистратуру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9387A2-B4F5-4761-A3BF-E7AD3EB0A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058" y="1704975"/>
            <a:ext cx="60769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3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07A55D-20B6-4993-A862-AF23AEA26FEC}"/>
              </a:ext>
            </a:extLst>
          </p:cNvPr>
          <p:cNvSpPr txBox="1"/>
          <p:nvPr/>
        </p:nvSpPr>
        <p:spPr>
          <a:xfrm>
            <a:off x="245534" y="123805"/>
            <a:ext cx="10846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Доля предварительных записей на прием в поликлинику, совершенных при непосредственном обращении пациента или его законного представителя в регистратуру, от общего количества предварительных записей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Наш ЛОГОТИП.jpg">
            <a:extLst>
              <a:ext uri="{FF2B5EF4-FFF2-40B4-BE49-F238E27FC236}">
                <a16:creationId xmlns:a16="http://schemas.microsoft.com/office/drawing/2014/main" id="{986611C4-413F-45E2-A950-4B2A49847A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30" t="16981" r="12254" b="471"/>
          <a:stretch>
            <a:fillRect/>
          </a:stretch>
        </p:blipFill>
        <p:spPr>
          <a:xfrm>
            <a:off x="11091888" y="0"/>
            <a:ext cx="1100112" cy="7857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7C7BA3-9117-422C-840A-80CAB3666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1571625"/>
            <a:ext cx="5772150" cy="2952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02A33F-9690-420C-8447-98752ABE4F79}"/>
                  </a:ext>
                </a:extLst>
              </p:cNvPr>
              <p:cNvSpPr txBox="1"/>
              <p:nvPr/>
            </p:nvSpPr>
            <p:spPr>
              <a:xfrm>
                <a:off x="6096000" y="1922873"/>
                <a:ext cx="6143625" cy="3859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Заполнение столбца 1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 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Количество записей на прием, совершенных  всеми доступными способами</a:t>
                </a: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Заполнение столбца 2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 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Количество записей, совершенных при обращении в регистратуру</a:t>
                </a: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Заполнение столбца 3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 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внесения данных необходимо внести результат расчета: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Количество записей на прием в поликлинику</m:t>
                          </m:r>
                        </m:num>
                        <m:den>
                          <m:r>
                            <a:rPr lang="ru-RU" sz="1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количество записей при обращении в регистратуру</m:t>
                          </m:r>
                        </m:den>
                      </m:f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∗100%</m:t>
                      </m:r>
                    </m:oMath>
                  </m:oMathPara>
                </a14:m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02A33F-9690-420C-8447-98752ABE4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922873"/>
                <a:ext cx="6143625" cy="3859775"/>
              </a:xfrm>
              <a:prstGeom prst="rect">
                <a:avLst/>
              </a:prstGeom>
              <a:blipFill>
                <a:blip r:embed="rId4"/>
                <a:stretch>
                  <a:fillRect l="-794" t="-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3624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E94BEB-2F26-46E9-9803-B8C89EE94B5C}"/>
              </a:ext>
            </a:extLst>
          </p:cNvPr>
          <p:cNvSpPr txBox="1"/>
          <p:nvPr/>
        </p:nvSpPr>
        <p:spPr>
          <a:xfrm>
            <a:off x="245534" y="123805"/>
            <a:ext cx="10846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визитов пациента в поликлинику для прохождения профилактического осмотра или первого этапа диспансеризации определенных групп взрослого населения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Наш ЛОГОТИП.jpg">
            <a:extLst>
              <a:ext uri="{FF2B5EF4-FFF2-40B4-BE49-F238E27FC236}">
                <a16:creationId xmlns:a16="http://schemas.microsoft.com/office/drawing/2014/main" id="{DD8B29B0-BE81-42F5-9046-3E9561622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30" t="16981" r="12254" b="471"/>
          <a:stretch>
            <a:fillRect/>
          </a:stretch>
        </p:blipFill>
        <p:spPr>
          <a:xfrm>
            <a:off x="11091888" y="0"/>
            <a:ext cx="1100112" cy="7857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B563AC-8F2C-4569-9AEF-C0E263A16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369" y="1158920"/>
            <a:ext cx="3795108" cy="4540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2F22A5-4268-45E1-92E8-195A3C98A271}"/>
              </a:ext>
            </a:extLst>
          </p:cNvPr>
          <p:cNvSpPr txBox="1"/>
          <p:nvPr/>
        </p:nvSpPr>
        <p:spPr>
          <a:xfrm>
            <a:off x="406121" y="1231802"/>
            <a:ext cx="63926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достижения целевого значения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3 визитов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поликлинику</a:t>
            </a: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необходимые для проведения оценки: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025/у и приложенные к ним бланки учетной формы 131/у – ВСЕХ законченных случаев первого этапа диспансеризации, профилактического медицинского осмотра (за предыдущий месяц)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произвести отбор, путем случайного выбора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20% комплектов медицинской документации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(общее количество комплектов медицинской документации по законченным случаям выполнения первого этапа диспансеризации не менее 40, профилактического осмотра - не менее 10)</a:t>
            </a:r>
          </a:p>
        </p:txBody>
      </p:sp>
    </p:spTree>
    <p:extLst>
      <p:ext uri="{BB962C8B-B14F-4D97-AF65-F5344CB8AC3E}">
        <p14:creationId xmlns:p14="http://schemas.microsoft.com/office/powerpoint/2010/main" val="1222453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CD44F1-43E2-4BB3-BDB6-564777F03CBE}"/>
              </a:ext>
            </a:extLst>
          </p:cNvPr>
          <p:cNvSpPr txBox="1"/>
          <p:nvPr/>
        </p:nvSpPr>
        <p:spPr>
          <a:xfrm>
            <a:off x="245534" y="123805"/>
            <a:ext cx="10846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визитов пациента в поликлинику для прохождения профилактического осмотра или первого этапа диспансеризации определенных групп взрослого населения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Наш ЛОГОТИП.jpg">
            <a:extLst>
              <a:ext uri="{FF2B5EF4-FFF2-40B4-BE49-F238E27FC236}">
                <a16:creationId xmlns:a16="http://schemas.microsoft.com/office/drawing/2014/main" id="{F3A2886A-4A03-413A-BB9B-65F40D0D82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30" t="16981" r="12254" b="471"/>
          <a:stretch>
            <a:fillRect/>
          </a:stretch>
        </p:blipFill>
        <p:spPr>
          <a:xfrm>
            <a:off x="11091888" y="0"/>
            <a:ext cx="1100112" cy="7857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7E6FC1-C548-4540-9A89-C922DD4B4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34" y="1231801"/>
            <a:ext cx="3801533" cy="4535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863B10-C4C7-411D-9B16-279F9A8855DC}"/>
              </a:ext>
            </a:extLst>
          </p:cNvPr>
          <p:cNvSpPr txBox="1"/>
          <p:nvPr/>
        </p:nvSpPr>
        <p:spPr>
          <a:xfrm>
            <a:off x="4497665" y="1231801"/>
            <a:ext cx="614362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столбца 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«Д» – сведения о законченном случае  выполнения первого этапа диспансеризации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«П» - сведения о законченном случае  выполнения профилактического медицинского осмотра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столбца 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количестве визитов в поликлинику при прохождении ПМО или Д в соответствии с датами проведения осмотра/исследования (даты осмотров/исследований выполненных ранее и учтенные при проведении ПМО и Д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учитываются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427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5F0B1F7-A459-4D8A-95D9-3F25F79C87C6}"/>
              </a:ext>
            </a:extLst>
          </p:cNvPr>
          <p:cNvSpPr txBox="1"/>
          <p:nvPr/>
        </p:nvSpPr>
        <p:spPr>
          <a:xfrm>
            <a:off x="6823075" y="1565804"/>
            <a:ext cx="50811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столбца 2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профилактическое мероприятие проводится в нескольких кабинетах и разделение потоков пациентов  в этих кабинетах организовано одинаково или не организовано (хотя бы в одном из них) – перечислять номера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кабинетов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разных кабинетах осуществляется одно профилактическое мероприятие, разделение потоков организовано по разному – необходимо заполнить дополнительный проверочный лист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профилактическое мероприятие не проводится в поликлинике – указывают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 проводится»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 учитывается при оценке результата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C1E1A8-C212-487D-B905-0B4734902215}"/>
              </a:ext>
            </a:extLst>
          </p:cNvPr>
          <p:cNvSpPr txBox="1"/>
          <p:nvPr/>
        </p:nvSpPr>
        <p:spPr>
          <a:xfrm>
            <a:off x="245534" y="123805"/>
            <a:ext cx="10846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пересечений потоков пациентов при проведении профилактического медицинского осмотра, первого этапа диспансеризации с иными потоками пациентов в поликлинике</a:t>
            </a:r>
          </a:p>
        </p:txBody>
      </p:sp>
      <p:pic>
        <p:nvPicPr>
          <p:cNvPr id="9" name="Рисунок 8" descr="Наш ЛОГОТИП.jpg">
            <a:extLst>
              <a:ext uri="{FF2B5EF4-FFF2-40B4-BE49-F238E27FC236}">
                <a16:creationId xmlns:a16="http://schemas.microsoft.com/office/drawing/2014/main" id="{C403B416-55B3-45FC-8E41-0D1A5D4BFB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30" t="16981" r="12254" b="471"/>
          <a:stretch>
            <a:fillRect/>
          </a:stretch>
        </p:blipFill>
        <p:spPr>
          <a:xfrm>
            <a:off x="11091888" y="0"/>
            <a:ext cx="1100112" cy="7857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0DEEED3-63B3-4F86-A59A-D0AD8A1101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043" r="41600" b="14161"/>
          <a:stretch/>
        </p:blipFill>
        <p:spPr>
          <a:xfrm>
            <a:off x="106111" y="1565804"/>
            <a:ext cx="6243968" cy="390154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F7BE835-F965-4F26-9886-34883651FFF8}"/>
              </a:ext>
            </a:extLst>
          </p:cNvPr>
          <p:cNvSpPr/>
          <p:nvPr/>
        </p:nvSpPr>
        <p:spPr>
          <a:xfrm>
            <a:off x="457200" y="1746382"/>
            <a:ext cx="4629150" cy="33652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ABCEB7-028C-430D-A565-7D0B93AE9C3E}"/>
              </a:ext>
            </a:extLst>
          </p:cNvPr>
          <p:cNvSpPr txBox="1"/>
          <p:nvPr/>
        </p:nvSpPr>
        <p:spPr>
          <a:xfrm>
            <a:off x="1010548" y="2118057"/>
            <a:ext cx="38613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Фиксированные данные</a:t>
            </a:r>
          </a:p>
        </p:txBody>
      </p:sp>
    </p:spTree>
    <p:extLst>
      <p:ext uri="{BB962C8B-B14F-4D97-AF65-F5344CB8AC3E}">
        <p14:creationId xmlns:p14="http://schemas.microsoft.com/office/powerpoint/2010/main" val="1570142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ш ЛОГОТИП.jpg">
            <a:extLst>
              <a:ext uri="{FF2B5EF4-FFF2-40B4-BE49-F238E27FC236}">
                <a16:creationId xmlns:a16="http://schemas.microsoft.com/office/drawing/2014/main" id="{F816440C-B34D-4089-82B6-2D35E1CAA6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30" t="16981" r="12254" b="471"/>
          <a:stretch>
            <a:fillRect/>
          </a:stretch>
        </p:blipFill>
        <p:spPr>
          <a:xfrm>
            <a:off x="11091888" y="0"/>
            <a:ext cx="1100112" cy="7857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5ACEB4-07B8-4262-9758-C554924EB4FB}"/>
              </a:ext>
            </a:extLst>
          </p:cNvPr>
          <p:cNvSpPr txBox="1"/>
          <p:nvPr/>
        </p:nvSpPr>
        <p:spPr>
          <a:xfrm>
            <a:off x="245534" y="123805"/>
            <a:ext cx="10846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пересечений потоков пациентов при проведении профилактического медицинского осмотра, первого этапа диспансеризации с иными потоками пациентов в поликлинике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8A00AD-C948-4F17-83AE-6038CEB2C59D}"/>
              </a:ext>
            </a:extLst>
          </p:cNvPr>
          <p:cNvSpPr txBox="1"/>
          <p:nvPr/>
        </p:nvSpPr>
        <p:spPr>
          <a:xfrm>
            <a:off x="4156074" y="1263452"/>
            <a:ext cx="69358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столбца 3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отдельного кабинета для проведения профилактического мероприятия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«ДА»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иначе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«НЕТ»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столбца 4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предварительной записи в кабинет на соответствующее профилактическое мероприятие – если разделение организовано вносят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«ДА»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иначе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«НЕТ»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профилактического мероприятия, которое осуществляется в нескольких кабинетах, при отсутствии разделения потоков в одном из них,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столбцах 3 и 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указывают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«НЕТ»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вне зависимости от того, как оно организовано в других кабинетах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04C206-C4EE-4DA9-94FE-136D4F8B52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600" t="23777" r="20100" b="14335"/>
          <a:stretch/>
        </p:blipFill>
        <p:spPr>
          <a:xfrm>
            <a:off x="590550" y="1263452"/>
            <a:ext cx="3057525" cy="445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66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ш ЛОГОТИП.jpg">
            <a:extLst>
              <a:ext uri="{FF2B5EF4-FFF2-40B4-BE49-F238E27FC236}">
                <a16:creationId xmlns:a16="http://schemas.microsoft.com/office/drawing/2014/main" id="{A3731880-C108-4381-B89F-EE1DDE2E27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30" t="16981" r="12254" b="471"/>
          <a:stretch>
            <a:fillRect/>
          </a:stretch>
        </p:blipFill>
        <p:spPr>
          <a:xfrm>
            <a:off x="11091888" y="0"/>
            <a:ext cx="1100112" cy="7857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6207D4-F121-4AD8-9745-8553EA324C6B}"/>
              </a:ext>
            </a:extLst>
          </p:cNvPr>
          <p:cNvSpPr txBox="1"/>
          <p:nvPr/>
        </p:nvSpPr>
        <p:spPr>
          <a:xfrm>
            <a:off x="245534" y="123805"/>
            <a:ext cx="10846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пересечений потоков пациентов при проведении профилактического медицинского осмотра, первого этапа диспансеризации с иными потоками пациентов в поликлинике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4E83C2-8890-4081-B29B-0FF6DBE08297}"/>
              </a:ext>
            </a:extLst>
          </p:cNvPr>
          <p:cNvSpPr txBox="1"/>
          <p:nvPr/>
        </p:nvSpPr>
        <p:spPr>
          <a:xfrm>
            <a:off x="4214536" y="1355606"/>
            <a:ext cx="765336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столбца 5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столбце 3 указано «НЕТ», в столбце 4 указано «НЕТ» – в графу 5 вносит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«ДА»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разделение потоков во времени и пространстве не организовано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столбце 3 указано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«ДА»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провести наблюдение у соответствующего кабинета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опросить 3 пациентов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входящих в кабинет.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 итогам опроса выявлены пациенты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разных потоков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разделение потоков пространстве отсутствует, в столбце 3 «ДА» заменить на «НЕТ»,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столбец 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внести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«ДА»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столбце 4 указано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«ДА» »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провести наблюдение у соответствующего кабинет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опросить 3 пациентов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входящих в кабинет.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 итогам опроса выявлены пациенты без предварительной записи – разделение потоков во времени отсутствует, в столбце 4 «ДА» заменяет на «НЕТ»,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столбец 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вносит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«ДА»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4C449F8-4F2D-42B6-9F9D-696C08197A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601" t="24650" r="3999" b="15035"/>
          <a:stretch/>
        </p:blipFill>
        <p:spPr>
          <a:xfrm>
            <a:off x="245534" y="1282202"/>
            <a:ext cx="3986246" cy="340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09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776DC2-F025-4EBD-9704-02A559AACDEB}"/>
              </a:ext>
            </a:extLst>
          </p:cNvPr>
          <p:cNvSpPr txBox="1"/>
          <p:nvPr/>
        </p:nvSpPr>
        <p:spPr>
          <a:xfrm>
            <a:off x="245534" y="1422548"/>
            <a:ext cx="50811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необходимые для проведения оценки: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 документов, содержащих сведения о предоставлении платных медицинских услуг в поликлинике в соответствии с Постановлением Правительства РФ от 04.10.2012 №1006 «Об утверждении правил предоставления медицинскими организациями платных медицинских услуг»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достижения целевого значения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1 пересечения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иными потоками пациентов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F8BF30-62A9-4932-A8B1-31DD1D1FFAD2}"/>
              </a:ext>
            </a:extLst>
          </p:cNvPr>
          <p:cNvSpPr txBox="1"/>
          <p:nvPr/>
        </p:nvSpPr>
        <p:spPr>
          <a:xfrm>
            <a:off x="245534" y="123805"/>
            <a:ext cx="10846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пересечений потоков пациентов при предоставлении платных медицинских услуг и медицинской помощи в рамках программы государственных гарантий бесплатного оказания гражданам медицинской помощи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Наш ЛОГОТИП.jpg">
            <a:extLst>
              <a:ext uri="{FF2B5EF4-FFF2-40B4-BE49-F238E27FC236}">
                <a16:creationId xmlns:a16="http://schemas.microsoft.com/office/drawing/2014/main" id="{B2F9725E-ACD7-46DB-88E8-2B831949E9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30" t="16981" r="12254" b="471"/>
          <a:stretch>
            <a:fillRect/>
          </a:stretch>
        </p:blipFill>
        <p:spPr>
          <a:xfrm>
            <a:off x="11091888" y="0"/>
            <a:ext cx="1100112" cy="7857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2F4F9E-663F-441C-9681-B152BC873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652" y="1537706"/>
            <a:ext cx="6360579" cy="337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40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C3453D-00D1-49D8-BF0E-9AD5D57D94CC}"/>
              </a:ext>
            </a:extLst>
          </p:cNvPr>
          <p:cNvSpPr txBox="1"/>
          <p:nvPr/>
        </p:nvSpPr>
        <p:spPr>
          <a:xfrm>
            <a:off x="245534" y="123805"/>
            <a:ext cx="10846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пересечений потоков пациентов при предоставлении платных медицинских услуг и медицинской помощи в рамках программы государственных гарантий бесплатного оказания гражданам медицинской помощи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Наш ЛОГОТИП.jpg">
            <a:extLst>
              <a:ext uri="{FF2B5EF4-FFF2-40B4-BE49-F238E27FC236}">
                <a16:creationId xmlns:a16="http://schemas.microsoft.com/office/drawing/2014/main" id="{1BA8EABE-C3B0-4935-B6B6-470B9B4300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30" t="16981" r="12254" b="471"/>
          <a:stretch>
            <a:fillRect/>
          </a:stretch>
        </p:blipFill>
        <p:spPr>
          <a:xfrm>
            <a:off x="11091888" y="0"/>
            <a:ext cx="1100112" cy="7857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0953D0-9116-4296-900A-A15C03E6F4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3" t="22481" r="40935" b="23450"/>
          <a:stretch/>
        </p:blipFill>
        <p:spPr>
          <a:xfrm>
            <a:off x="323850" y="1355606"/>
            <a:ext cx="5457825" cy="26574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A82345-6972-4AEB-93DE-1E5C74D9C016}"/>
              </a:ext>
            </a:extLst>
          </p:cNvPr>
          <p:cNvSpPr txBox="1"/>
          <p:nvPr/>
        </p:nvSpPr>
        <p:spPr>
          <a:xfrm>
            <a:off x="6096000" y="1355606"/>
            <a:ext cx="50811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столбца 1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должностях медицинских работников, оказывающих платные медицинские услуги в соответствии с документами, содержащими сведения о предоставлении платных медицинских услуг в поликлинике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столбца 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номере кабинета, в которых медицинские работники оказывают платные медицинские услуги в соответствии с документами, содержащими сведения о предоставлении платных медицинских услуг в поликлинике</a:t>
            </a:r>
          </a:p>
        </p:txBody>
      </p:sp>
    </p:spTree>
    <p:extLst>
      <p:ext uri="{BB962C8B-B14F-4D97-AF65-F5344CB8AC3E}">
        <p14:creationId xmlns:p14="http://schemas.microsoft.com/office/powerpoint/2010/main" val="1004859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AE5B51-1F1D-40D3-B27C-EB128C19A3C7}"/>
              </a:ext>
            </a:extLst>
          </p:cNvPr>
          <p:cNvSpPr txBox="1"/>
          <p:nvPr/>
        </p:nvSpPr>
        <p:spPr>
          <a:xfrm>
            <a:off x="245534" y="123805"/>
            <a:ext cx="10846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пересечений потоков пациентов при предоставлении платных медицинских услуг и медицинской помощи в рамках программы государственных гарантий бесплатного оказания гражданам медицинской помощи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Наш ЛОГОТИП.jpg">
            <a:extLst>
              <a:ext uri="{FF2B5EF4-FFF2-40B4-BE49-F238E27FC236}">
                <a16:creationId xmlns:a16="http://schemas.microsoft.com/office/drawing/2014/main" id="{824446C4-623D-4532-9B05-3B112A3C04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30" t="16981" r="12254" b="471"/>
          <a:stretch>
            <a:fillRect/>
          </a:stretch>
        </p:blipFill>
        <p:spPr>
          <a:xfrm>
            <a:off x="11091888" y="0"/>
            <a:ext cx="1100112" cy="7857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19A9F7-B9A5-40E9-85A2-3D6E17AA22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566" t="22093" r="3885" b="15891"/>
          <a:stretch/>
        </p:blipFill>
        <p:spPr>
          <a:xfrm>
            <a:off x="390525" y="1342984"/>
            <a:ext cx="4275492" cy="36290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F7325D-E0F0-4228-8526-FB6F248E5A6F}"/>
              </a:ext>
            </a:extLst>
          </p:cNvPr>
          <p:cNvSpPr txBox="1"/>
          <p:nvPr/>
        </p:nvSpPr>
        <p:spPr>
          <a:xfrm>
            <a:off x="4666017" y="1355606"/>
            <a:ext cx="66770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столбца 3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организации разделения потоков в пространстве – наличие отдельного кабинета для оказания платных медицинских услуг – «ДА»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столбца 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организации разделения потоков во времени – наличие выделенного времени для оказания платных медицинских услуг– «ДА»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столбца 5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разделение потоков не организовано (столбец 3 и 4 значение «НЕТ») – опрос у кабинета не проводится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разделение потоков организовано (столбец 3 или 4 значение «ДА») – опрос 3 пациентов, входящих в кабинет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962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6B6B72-0B44-4D14-8314-3225D3DF20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66" t="22093" r="3885" b="15891"/>
          <a:stretch/>
        </p:blipFill>
        <p:spPr>
          <a:xfrm>
            <a:off x="390525" y="1342984"/>
            <a:ext cx="4275492" cy="36290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70C8AF-532C-4DC7-AE52-72723188CBA2}"/>
              </a:ext>
            </a:extLst>
          </p:cNvPr>
          <p:cNvSpPr txBox="1"/>
          <p:nvPr/>
        </p:nvSpPr>
        <p:spPr>
          <a:xfrm>
            <a:off x="4770792" y="1397675"/>
            <a:ext cx="66770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столбца 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разделение потоков не организовано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(столбец 3 и 4 значение «НЕТ») – опрос у кабинета не проводится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разделение потоков организовано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(столбец 3 или 4 значение «ДА») – опрос 3 пациентов, входящих в кабинет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 итогам опроса и наблюдения выявлены пациенты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потока предоставления платных медицинских услуг – в столбцах 3 и 4 заменить «НЕТ», в столбец 5 внести «ДА»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МО платные медицинские услуги оказывают более 5 медицинских работников – наблюдение у кабинетов осуществляется случайным образом (в отношении не более 5 медицинских работников)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FD7A7F-A613-42A6-ACA7-65F5BF45D963}"/>
              </a:ext>
            </a:extLst>
          </p:cNvPr>
          <p:cNvSpPr txBox="1"/>
          <p:nvPr/>
        </p:nvSpPr>
        <p:spPr>
          <a:xfrm>
            <a:off x="245534" y="123805"/>
            <a:ext cx="10846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пересечений потоков пациентов при предоставлении платных медицинских услуг и медицинской помощи в рамках программы государственных гарантий бесплатного оказания гражданам медицинской помощи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Наш ЛОГОТИП.jpg">
            <a:extLst>
              <a:ext uri="{FF2B5EF4-FFF2-40B4-BE49-F238E27FC236}">
                <a16:creationId xmlns:a16="http://schemas.microsoft.com/office/drawing/2014/main" id="{9DE8F969-2C0C-4DB6-BB66-8F2009BB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30" t="16981" r="12254" b="471"/>
          <a:stretch>
            <a:fillRect/>
          </a:stretch>
        </p:blipFill>
        <p:spPr>
          <a:xfrm>
            <a:off x="11091888" y="0"/>
            <a:ext cx="1100112" cy="78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3026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368</TotalTime>
  <Words>2392</Words>
  <Application>Microsoft Office PowerPoint</Application>
  <PresentationFormat>Широкоэкранный</PresentationFormat>
  <Paragraphs>213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Calibri</vt:lpstr>
      <vt:lpstr>Calibri Light</vt:lpstr>
      <vt:lpstr>Cambria Math</vt:lpstr>
      <vt:lpstr>Times New Roman</vt:lpstr>
      <vt:lpstr>Wingdings</vt:lpstr>
      <vt:lpstr>Ретро</vt:lpstr>
      <vt:lpstr>Методика оценки достижения целевых значений критериев первого уровня «Новой модели организации оказания медицинской помощи»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оценки достижения целевых значений критериев первого уровня «Новой модели организации оказания медицинской помощи»</dc:title>
  <dc:creator>ЦКДМО</dc:creator>
  <cp:lastModifiedBy>ЦКДМО</cp:lastModifiedBy>
  <cp:revision>4</cp:revision>
  <dcterms:created xsi:type="dcterms:W3CDTF">2023-07-10T03:05:43Z</dcterms:created>
  <dcterms:modified xsi:type="dcterms:W3CDTF">2023-08-16T09:32:07Z</dcterms:modified>
</cp:coreProperties>
</file>