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33"/>
  </p:notesMasterIdLst>
  <p:sldIdLst>
    <p:sldId id="297" r:id="rId2"/>
    <p:sldId id="260" r:id="rId3"/>
    <p:sldId id="261" r:id="rId4"/>
    <p:sldId id="299" r:id="rId5"/>
    <p:sldId id="290" r:id="rId6"/>
    <p:sldId id="300" r:id="rId7"/>
    <p:sldId id="263" r:id="rId8"/>
    <p:sldId id="295" r:id="rId9"/>
    <p:sldId id="292" r:id="rId10"/>
    <p:sldId id="301" r:id="rId11"/>
    <p:sldId id="265" r:id="rId12"/>
    <p:sldId id="302" r:id="rId13"/>
    <p:sldId id="266" r:id="rId14"/>
    <p:sldId id="267" r:id="rId15"/>
    <p:sldId id="303" r:id="rId16"/>
    <p:sldId id="270" r:id="rId17"/>
    <p:sldId id="283" r:id="rId18"/>
    <p:sldId id="284" r:id="rId19"/>
    <p:sldId id="272" r:id="rId20"/>
    <p:sldId id="291" r:id="rId21"/>
    <p:sldId id="277" r:id="rId22"/>
    <p:sldId id="275" r:id="rId23"/>
    <p:sldId id="276" r:id="rId24"/>
    <p:sldId id="304" r:id="rId25"/>
    <p:sldId id="305" r:id="rId26"/>
    <p:sldId id="279" r:id="rId27"/>
    <p:sldId id="280" r:id="rId28"/>
    <p:sldId id="296" r:id="rId29"/>
    <p:sldId id="293" r:id="rId30"/>
    <p:sldId id="294" r:id="rId31"/>
    <p:sldId id="281" r:id="rId3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rgbClr val="FF0000"/>
                </a:solidFill>
              </a:rPr>
              <a:t>Количество прикрепленных,</a:t>
            </a:r>
            <a:r>
              <a:rPr lang="ru-RU" sz="1800" b="1" baseline="0" dirty="0">
                <a:solidFill>
                  <a:srgbClr val="FF0000"/>
                </a:solidFill>
              </a:rPr>
              <a:t> работающих и осмотренных </a:t>
            </a:r>
            <a:r>
              <a:rPr lang="ru-RU" sz="1800" b="1" baseline="0" dirty="0" smtClean="0">
                <a:solidFill>
                  <a:srgbClr val="FF0000"/>
                </a:solidFill>
              </a:rPr>
              <a:t>ФАП </a:t>
            </a:r>
            <a:endParaRPr lang="ru-RU" sz="18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6.4113834150545104E-3"/>
          <c:y val="2.2192461413076178E-3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33506987908562763"/>
          <c:y val="0.15698744769874487"/>
          <c:w val="0.64220573389864777"/>
          <c:h val="0.5465158068630542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прикрепленных фельдшерско-акушерских пунктов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0%</c:formatCode>
                <c:ptCount val="2"/>
                <c:pt idx="0" formatCode="General">
                  <c:v>657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5-4B69-9893-14C352111D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работающих ФАП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0.00%</c:formatCode>
                <c:ptCount val="2"/>
                <c:pt idx="0" formatCode="General">
                  <c:v>465</c:v>
                </c:pt>
                <c:pt idx="1">
                  <c:v>0.65400000000000025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5-4B69-9893-14C352111D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Кол-во осмотренных ФАП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0.00%</c:formatCode>
                <c:ptCount val="2"/>
                <c:pt idx="0" formatCode="General">
                  <c:v>430</c:v>
                </c:pt>
                <c:pt idx="1">
                  <c:v>0.92400000000000004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DD5-4B69-9893-14C352111D73}"/>
            </c:ext>
          </c:extLst>
        </c:ser>
        <c:gapWidth val="182"/>
        <c:axId val="57470336"/>
        <c:axId val="57586048"/>
      </c:barChart>
      <c:catAx>
        <c:axId val="5747033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7586048"/>
        <c:crosses val="autoZero"/>
        <c:auto val="1"/>
        <c:lblAlgn val="ctr"/>
        <c:lblOffset val="100"/>
      </c:catAx>
      <c:valAx>
        <c:axId val="5758604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703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solidFill>
                  <a:srgbClr val="FF0000"/>
                </a:solidFill>
              </a:rPr>
              <a:t>Соотношение количества</a:t>
            </a:r>
            <a:r>
              <a:rPr lang="ru-RU" sz="1800" b="1" baseline="0" dirty="0" smtClean="0">
                <a:solidFill>
                  <a:srgbClr val="FF0000"/>
                </a:solidFill>
              </a:rPr>
              <a:t> </a:t>
            </a:r>
            <a:r>
              <a:rPr lang="ru-RU" sz="1800" b="1" baseline="0" dirty="0">
                <a:solidFill>
                  <a:srgbClr val="FF0000"/>
                </a:solidFill>
              </a:rPr>
              <a:t>прикрепленных и работающих </a:t>
            </a:r>
            <a:r>
              <a:rPr lang="ru-RU" sz="1800" b="1" baseline="0" dirty="0" smtClean="0">
                <a:solidFill>
                  <a:srgbClr val="FF0000"/>
                </a:solidFill>
              </a:rPr>
              <a:t>ФАП </a:t>
            </a:r>
            <a:r>
              <a:rPr lang="ru-RU" sz="1800" b="1" baseline="0" dirty="0">
                <a:solidFill>
                  <a:srgbClr val="FF0000"/>
                </a:solidFill>
              </a:rPr>
              <a:t>на территории </a:t>
            </a:r>
            <a:r>
              <a:rPr lang="ru-RU" sz="1800" b="1" baseline="0" dirty="0" smtClean="0">
                <a:solidFill>
                  <a:srgbClr val="FF0000"/>
                </a:solidFill>
              </a:rPr>
              <a:t>области</a:t>
            </a:r>
            <a:endParaRPr lang="ru-RU" sz="18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2.3918734287873406E-2"/>
          <c:y val="9.5846944354132015E-3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2.159991652167513E-2"/>
          <c:y val="0.11436457400335026"/>
          <c:w val="0.97204716685430281"/>
          <c:h val="0.51301963760496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прикрепленных Фельдшерско-акушерских пунктов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0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Лист1!$A$2:$A$35</c:f>
              <c:strCache>
                <c:ptCount val="34"/>
                <c:pt idx="0">
                  <c:v>ГБУЗ ОБ г.Троицк</c:v>
                </c:pt>
                <c:pt idx="1">
                  <c:v> ГБУЗ РБ с.Кизильское</c:v>
                </c:pt>
                <c:pt idx="2">
                  <c:v> ГБУЗ РБ с.Кунашак</c:v>
                </c:pt>
                <c:pt idx="3">
                  <c:v>ГБУЗ РБ г.Верхнеуральск </c:v>
                </c:pt>
                <c:pt idx="4">
                  <c:v>ГБУЗ ОБ г.Чебаркуль</c:v>
                </c:pt>
                <c:pt idx="5">
                  <c:v>ГБУЗ  РБ с. Аргаяш</c:v>
                </c:pt>
                <c:pt idx="6">
                  <c:v>ГБУЗ РБ с.Октябрьское</c:v>
                </c:pt>
                <c:pt idx="7">
                  <c:v>ГБУЗ РБ с.Миасское</c:v>
                </c:pt>
                <c:pt idx="8">
                  <c:v>ГБУЗ РБ с.Еткуль</c:v>
                </c:pt>
                <c:pt idx="9">
                  <c:v>ГБУЗ РБ с.Агаповка</c:v>
                </c:pt>
                <c:pt idx="10">
                  <c:v>ГБУЗ РБ с.Фершампенуаз</c:v>
                </c:pt>
                <c:pt idx="11">
                  <c:v>ГБУЗ РБ с.Уйское</c:v>
                </c:pt>
                <c:pt idx="12">
                  <c:v>ГБУЗ ГБ г.Карталы</c:v>
                </c:pt>
                <c:pt idx="13">
                  <c:v>ГБУЗ РБ с. Долгодеревенское</c:v>
                </c:pt>
                <c:pt idx="14">
                  <c:v>ГБУЗ РБ с.Варна</c:v>
                </c:pt>
                <c:pt idx="15">
                  <c:v>ГБУЗ РБ с.Увельский </c:v>
                </c:pt>
                <c:pt idx="16">
                  <c:v>ГБУЗ РБ г.Касли</c:v>
                </c:pt>
                <c:pt idx="17">
                  <c:v>ГБУЗ РБ г. Нязепетровск"</c:v>
                </c:pt>
                <c:pt idx="18">
                  <c:v>ГБУЗ РБ с.Бреды</c:v>
                </c:pt>
                <c:pt idx="19">
                  <c:v>ГБУЗ РБ с.Чесма</c:v>
                </c:pt>
                <c:pt idx="20">
                  <c:v>ГБУЗ ГБ г.Пласт</c:v>
                </c:pt>
                <c:pt idx="21">
                  <c:v>ГБУЗ РБ г.Катав Ивановск</c:v>
                </c:pt>
                <c:pt idx="22">
                  <c:v>ГБУЗ РБ г.Аша</c:v>
                </c:pt>
                <c:pt idx="23">
                  <c:v>ГБУЗ РБ г.Сатка</c:v>
                </c:pt>
                <c:pt idx="24">
                  <c:v>ГБУЗ ГБ г.Верхний Уфалей</c:v>
                </c:pt>
                <c:pt idx="25">
                  <c:v>ГБУЗ ГБ №2 г. Миасс</c:v>
                </c:pt>
                <c:pt idx="26">
                  <c:v> ГБУЗ ГБ г.Златоуст</c:v>
                </c:pt>
                <c:pt idx="27">
                  <c:v>ГБУЗ РБ г.Куса</c:v>
                </c:pt>
                <c:pt idx="28">
                  <c:v>ГБУЗ ГБ Г.Кыштым</c:v>
                </c:pt>
                <c:pt idx="29">
                  <c:v>ГБУЗ ГБ №1  г. Миасс</c:v>
                </c:pt>
                <c:pt idx="30">
                  <c:v>ГБУЗ ГБ № 3 г.Копейск</c:v>
                </c:pt>
                <c:pt idx="31">
                  <c:v>ГБУЗ ГБ г.Еманжелинск</c:v>
                </c:pt>
                <c:pt idx="32">
                  <c:v>ГБУЗ ГБ № 1 г.Коркино</c:v>
                </c:pt>
                <c:pt idx="33">
                  <c:v>ГБУЗ ГБ № 3 г.Миасс</c:v>
                </c:pt>
              </c:strCache>
            </c:strRef>
          </c:cat>
          <c:val>
            <c:numRef>
              <c:f>Лист1!$B$2:$B$35</c:f>
              <c:numCache>
                <c:formatCode>General</c:formatCode>
                <c:ptCount val="34"/>
                <c:pt idx="0">
                  <c:v>47</c:v>
                </c:pt>
                <c:pt idx="1">
                  <c:v>42</c:v>
                </c:pt>
                <c:pt idx="2">
                  <c:v>37</c:v>
                </c:pt>
                <c:pt idx="3">
                  <c:v>37</c:v>
                </c:pt>
                <c:pt idx="4">
                  <c:v>36</c:v>
                </c:pt>
                <c:pt idx="5">
                  <c:v>35</c:v>
                </c:pt>
                <c:pt idx="6">
                  <c:v>34</c:v>
                </c:pt>
                <c:pt idx="7">
                  <c:v>34</c:v>
                </c:pt>
                <c:pt idx="8">
                  <c:v>31</c:v>
                </c:pt>
                <c:pt idx="9">
                  <c:v>30</c:v>
                </c:pt>
                <c:pt idx="10">
                  <c:v>28</c:v>
                </c:pt>
                <c:pt idx="11">
                  <c:v>27</c:v>
                </c:pt>
                <c:pt idx="12">
                  <c:v>27</c:v>
                </c:pt>
                <c:pt idx="13">
                  <c:v>26</c:v>
                </c:pt>
                <c:pt idx="14">
                  <c:v>22</c:v>
                </c:pt>
                <c:pt idx="15">
                  <c:v>19</c:v>
                </c:pt>
                <c:pt idx="16">
                  <c:v>18</c:v>
                </c:pt>
                <c:pt idx="17">
                  <c:v>17</c:v>
                </c:pt>
                <c:pt idx="18">
                  <c:v>15</c:v>
                </c:pt>
                <c:pt idx="19">
                  <c:v>15</c:v>
                </c:pt>
                <c:pt idx="20">
                  <c:v>14</c:v>
                </c:pt>
                <c:pt idx="21">
                  <c:v>13</c:v>
                </c:pt>
                <c:pt idx="22">
                  <c:v>12</c:v>
                </c:pt>
                <c:pt idx="23">
                  <c:v>11</c:v>
                </c:pt>
                <c:pt idx="24">
                  <c:v>8</c:v>
                </c:pt>
                <c:pt idx="25">
                  <c:v>5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79-4920-A3F5-2FA18682D6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работающих ФАП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6.3529166240220885E-3"/>
                  <c:y val="-7.0286947232217985E-17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117499744132403E-3"/>
                  <c:y val="1.9169388870826397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117499744132633E-3"/>
                  <c:y val="-3.5143473616108992E-17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823332992176729E-3"/>
                  <c:y val="-7.0286947232217985E-17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3529166240220885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8117499744132763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8117499744132533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0823332992176729E-3"/>
                  <c:y val="-1.9169388870826397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8117499744132533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8117499744132533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8117499744132056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3.8117499744132989E-3"/>
                  <c:y val="-7.0286947232217985E-17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6.3529166240220416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6.3529166240220416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5.0823332992176729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2511086349449221E-3"/>
                  <c:y val="-3.64218388545701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16"/>
              <c:layout>
                <c:manualLayout>
                  <c:x val="6.3529166240220885E-3"/>
                  <c:y val="1.9169388870826397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7.6234999488265084E-3"/>
                  <c:y val="-7.0286947232217985E-17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0"/>
                  <c:y val="-4.6006533289983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19"/>
              <c:layout>
                <c:manualLayout>
                  <c:x val="3.8117499744132533E-3"/>
                  <c:y val="-7.0286947232217985E-17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D79-4920-A3F5-2FA18682D6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1.231701674229543E-3"/>
                  <c:y val="-4.88819416206073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6D79-4920-A3F5-2FA18682D65A}"/>
                </c:ext>
                <c:ext xmlns:c15="http://schemas.microsoft.com/office/drawing/2012/chart" uri="{CE6537A1-D6FC-4f65-9D91-7224C49458BB}">
                  <c15:layout>
                    <c:manualLayout>
                      <c:w val="2.4662022334453748E-2"/>
                      <c:h val="7.9888503589203907E-2"/>
                    </c:manualLayout>
                  </c15:layout>
                </c:ext>
              </c:extLst>
            </c:dLbl>
            <c:dLbl>
              <c:idx val="25"/>
              <c:layout>
                <c:manualLayout>
                  <c:x val="0"/>
                  <c:y val="-2.3003266644991673E-2"/>
                </c:manualLayout>
              </c:layout>
              <c:dLblPos val="outEnd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Лист1!$A$2:$A$35</c:f>
              <c:strCache>
                <c:ptCount val="34"/>
                <c:pt idx="0">
                  <c:v>ГБУЗ ОБ г.Троицк</c:v>
                </c:pt>
                <c:pt idx="1">
                  <c:v> ГБУЗ РБ с.Кизильское</c:v>
                </c:pt>
                <c:pt idx="2">
                  <c:v> ГБУЗ РБ с.Кунашак</c:v>
                </c:pt>
                <c:pt idx="3">
                  <c:v>ГБУЗ РБ г.Верхнеуральск </c:v>
                </c:pt>
                <c:pt idx="4">
                  <c:v>ГБУЗ ОБ г.Чебаркуль</c:v>
                </c:pt>
                <c:pt idx="5">
                  <c:v>ГБУЗ  РБ с. Аргаяш</c:v>
                </c:pt>
                <c:pt idx="6">
                  <c:v>ГБУЗ РБ с.Октябрьское</c:v>
                </c:pt>
                <c:pt idx="7">
                  <c:v>ГБУЗ РБ с.Миасское</c:v>
                </c:pt>
                <c:pt idx="8">
                  <c:v>ГБУЗ РБ с.Еткуль</c:v>
                </c:pt>
                <c:pt idx="9">
                  <c:v>ГБУЗ РБ с.Агаповка</c:v>
                </c:pt>
                <c:pt idx="10">
                  <c:v>ГБУЗ РБ с.Фершампенуаз</c:v>
                </c:pt>
                <c:pt idx="11">
                  <c:v>ГБУЗ РБ с.Уйское</c:v>
                </c:pt>
                <c:pt idx="12">
                  <c:v>ГБУЗ ГБ г.Карталы</c:v>
                </c:pt>
                <c:pt idx="13">
                  <c:v>ГБУЗ РБ с. Долгодеревенское</c:v>
                </c:pt>
                <c:pt idx="14">
                  <c:v>ГБУЗ РБ с.Варна</c:v>
                </c:pt>
                <c:pt idx="15">
                  <c:v>ГБУЗ РБ с.Увельский </c:v>
                </c:pt>
                <c:pt idx="16">
                  <c:v>ГБУЗ РБ г.Касли</c:v>
                </c:pt>
                <c:pt idx="17">
                  <c:v>ГБУЗ РБ г. Нязепетровск"</c:v>
                </c:pt>
                <c:pt idx="18">
                  <c:v>ГБУЗ РБ с.Бреды</c:v>
                </c:pt>
                <c:pt idx="19">
                  <c:v>ГБУЗ РБ с.Чесма</c:v>
                </c:pt>
                <c:pt idx="20">
                  <c:v>ГБУЗ ГБ г.Пласт</c:v>
                </c:pt>
                <c:pt idx="21">
                  <c:v>ГБУЗ РБ г.Катав Ивановск</c:v>
                </c:pt>
                <c:pt idx="22">
                  <c:v>ГБУЗ РБ г.Аша</c:v>
                </c:pt>
                <c:pt idx="23">
                  <c:v>ГБУЗ РБ г.Сатка</c:v>
                </c:pt>
                <c:pt idx="24">
                  <c:v>ГБУЗ ГБ г.Верхний Уфалей</c:v>
                </c:pt>
                <c:pt idx="25">
                  <c:v>ГБУЗ ГБ №2 г. Миасс</c:v>
                </c:pt>
                <c:pt idx="26">
                  <c:v> ГБУЗ ГБ г.Златоуст</c:v>
                </c:pt>
                <c:pt idx="27">
                  <c:v>ГБУЗ РБ г.Куса</c:v>
                </c:pt>
                <c:pt idx="28">
                  <c:v>ГБУЗ ГБ Г.Кыштым</c:v>
                </c:pt>
                <c:pt idx="29">
                  <c:v>ГБУЗ ГБ №1  г. Миасс</c:v>
                </c:pt>
                <c:pt idx="30">
                  <c:v>ГБУЗ ГБ № 3 г.Копейск</c:v>
                </c:pt>
                <c:pt idx="31">
                  <c:v>ГБУЗ ГБ г.Еманжелинск</c:v>
                </c:pt>
                <c:pt idx="32">
                  <c:v>ГБУЗ ГБ № 1 г.Коркино</c:v>
                </c:pt>
                <c:pt idx="33">
                  <c:v>ГБУЗ ГБ № 3 г.Миасс</c:v>
                </c:pt>
              </c:strCache>
            </c:strRef>
          </c:cat>
          <c:val>
            <c:numRef>
              <c:f>Лист1!$C$2:$C$35</c:f>
              <c:numCache>
                <c:formatCode>General</c:formatCode>
                <c:ptCount val="34"/>
                <c:pt idx="0">
                  <c:v>22</c:v>
                </c:pt>
                <c:pt idx="1">
                  <c:v>27</c:v>
                </c:pt>
                <c:pt idx="2">
                  <c:v>30</c:v>
                </c:pt>
                <c:pt idx="3">
                  <c:v>22</c:v>
                </c:pt>
                <c:pt idx="4">
                  <c:v>33</c:v>
                </c:pt>
                <c:pt idx="5">
                  <c:v>26</c:v>
                </c:pt>
                <c:pt idx="6">
                  <c:v>23</c:v>
                </c:pt>
                <c:pt idx="7">
                  <c:v>20</c:v>
                </c:pt>
                <c:pt idx="8">
                  <c:v>15</c:v>
                </c:pt>
                <c:pt idx="9">
                  <c:v>24</c:v>
                </c:pt>
                <c:pt idx="10">
                  <c:v>20</c:v>
                </c:pt>
                <c:pt idx="11">
                  <c:v>22</c:v>
                </c:pt>
                <c:pt idx="12">
                  <c:v>21</c:v>
                </c:pt>
                <c:pt idx="13">
                  <c:v>19</c:v>
                </c:pt>
                <c:pt idx="14">
                  <c:v>19</c:v>
                </c:pt>
                <c:pt idx="15">
                  <c:v>19</c:v>
                </c:pt>
                <c:pt idx="16">
                  <c:v>13</c:v>
                </c:pt>
                <c:pt idx="17">
                  <c:v>10</c:v>
                </c:pt>
                <c:pt idx="18">
                  <c:v>14</c:v>
                </c:pt>
                <c:pt idx="19">
                  <c:v>10</c:v>
                </c:pt>
                <c:pt idx="20">
                  <c:v>6</c:v>
                </c:pt>
                <c:pt idx="21">
                  <c:v>7</c:v>
                </c:pt>
                <c:pt idx="22">
                  <c:v>11</c:v>
                </c:pt>
                <c:pt idx="23">
                  <c:v>8</c:v>
                </c:pt>
                <c:pt idx="24">
                  <c:v>5</c:v>
                </c:pt>
                <c:pt idx="25">
                  <c:v>5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2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79-4920-A3F5-2FA18682D65A}"/>
            </c:ext>
          </c:extLst>
        </c:ser>
        <c:dLbls>
          <c:showVal val="1"/>
        </c:dLbls>
        <c:gapWidth val="219"/>
        <c:overlap val="-27"/>
        <c:axId val="112069248"/>
        <c:axId val="112099712"/>
      </c:barChart>
      <c:catAx>
        <c:axId val="1120692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99712"/>
        <c:crosses val="autoZero"/>
        <c:auto val="1"/>
        <c:lblAlgn val="ctr"/>
        <c:lblOffset val="100"/>
      </c:catAx>
      <c:valAx>
        <c:axId val="1120997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11206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bg2">
          <a:lumMod val="1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44080403190919304"/>
          <c:y val="0.18912139300554462"/>
          <c:w val="0.54884626601162034"/>
          <c:h val="0.8065728787926809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"ПРОСТОЯ"  от общего числа ФАП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dLbls>
            <c:dLbl>
              <c:idx val="0"/>
              <c:layout>
                <c:manualLayout>
                  <c:x val="1.329951138432938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9D1-4BB7-A504-CFBA3637148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7"/>
              <c:layout>
                <c:manualLayout>
                  <c:x val="0"/>
                  <c:y val="4.19922582146941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ГБУЗ "Районная больница г. Верхнеуральск"</c:v>
                </c:pt>
                <c:pt idx="1">
                  <c:v>ГБУЗ "Районная больниц с. Октябрьское"</c:v>
                </c:pt>
                <c:pt idx="2">
                  <c:v>ГБУЗ  "Районная больница с.Миасское"</c:v>
                </c:pt>
                <c:pt idx="3">
                  <c:v>ГБУЗ "Районная больница с. Бреды"</c:v>
                </c:pt>
                <c:pt idx="4">
                  <c:v>ГБУЗ "Областная больница г.Чебаркуль"</c:v>
                </c:pt>
                <c:pt idx="5">
                  <c:v>ГБУЗ "Районная больница с.Уйское"</c:v>
                </c:pt>
                <c:pt idx="6">
                  <c:v>ГБУЗ "Районная больница с.Агаповка"</c:v>
                </c:pt>
                <c:pt idx="7">
                  <c:v>ГБУЗ "Районная больница с. Еткуль"</c:v>
                </c:pt>
                <c:pt idx="8">
                  <c:v>ГБУЗ "Районная больница с. Аргаяш"</c:v>
                </c:pt>
                <c:pt idx="9">
                  <c:v>ГБУЗ "Районная больница с. Долгодеревенское"</c:v>
                </c:pt>
                <c:pt idx="10">
                  <c:v>ГБУЗ "Районная больница г. Касли"</c:v>
                </c:pt>
                <c:pt idx="11">
                  <c:v>ГБУЗ "Областная больница г. Троицк"</c:v>
                </c:pt>
                <c:pt idx="12">
                  <c:v> ГБУЗ "Районная больница с. Фершампенуаз"</c:v>
                </c:pt>
                <c:pt idx="13">
                  <c:v>ГБУЗ "Городская больница г. Верхний Уфалей"</c:v>
                </c:pt>
                <c:pt idx="14">
                  <c:v>ГБУЗ "Районная больница г. Пласт"</c:v>
                </c:pt>
                <c:pt idx="15">
                  <c:v>ГБУЗ "Районная больница г. Катав-Ивановск"</c:v>
                </c:pt>
                <c:pt idx="16">
                  <c:v>ГБУЗ "Городская больница № 3 г. Копейск"</c:v>
                </c:pt>
                <c:pt idx="17">
                  <c:v>ГБУЗ «Городская больница № 1  г. Еманжелинск»</c:v>
                </c:pt>
              </c:strCache>
            </c:strRef>
          </c:cat>
          <c:val>
            <c:numRef>
              <c:f>Лист1!$B$2:$B$19</c:f>
              <c:numCache>
                <c:formatCode>0.0%</c:formatCode>
                <c:ptCount val="18"/>
                <c:pt idx="0">
                  <c:v>2.7E-2</c:v>
                </c:pt>
                <c:pt idx="1">
                  <c:v>0.03</c:v>
                </c:pt>
                <c:pt idx="2">
                  <c:v>5.8000000000000003E-2</c:v>
                </c:pt>
                <c:pt idx="3">
                  <c:v>6.6000000000000003E-2</c:v>
                </c:pt>
                <c:pt idx="4">
                  <c:v>7.0000000000000007E-2</c:v>
                </c:pt>
                <c:pt idx="5">
                  <c:v>7.3999999999999996E-2</c:v>
                </c:pt>
                <c:pt idx="6">
                  <c:v>0.13</c:v>
                </c:pt>
                <c:pt idx="7">
                  <c:v>0.22</c:v>
                </c:pt>
                <c:pt idx="8">
                  <c:v>0.23</c:v>
                </c:pt>
                <c:pt idx="9">
                  <c:v>0.27</c:v>
                </c:pt>
                <c:pt idx="10">
                  <c:v>0.28000000000000003</c:v>
                </c:pt>
                <c:pt idx="11">
                  <c:v>0.28000000000000003</c:v>
                </c:pt>
                <c:pt idx="12">
                  <c:v>0.28499999999999998</c:v>
                </c:pt>
                <c:pt idx="13">
                  <c:v>0.38</c:v>
                </c:pt>
                <c:pt idx="14">
                  <c:v>0.43</c:v>
                </c:pt>
                <c:pt idx="15">
                  <c:v>0.46</c:v>
                </c:pt>
                <c:pt idx="16">
                  <c:v>0.5</c:v>
                </c:pt>
                <c:pt idx="1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D1-4BB7-A504-CFBA36371488}"/>
            </c:ext>
          </c:extLst>
        </c:ser>
        <c:gapWidth val="227"/>
        <c:overlap val="-30"/>
        <c:axId val="112431488"/>
        <c:axId val="112433024"/>
      </c:barChart>
      <c:catAx>
        <c:axId val="11243148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433024"/>
        <c:crosses val="autoZero"/>
        <c:auto val="1"/>
        <c:lblAlgn val="ctr"/>
        <c:lblOffset val="100"/>
      </c:catAx>
      <c:valAx>
        <c:axId val="112433024"/>
        <c:scaling>
          <c:orientation val="minMax"/>
          <c:max val="1"/>
        </c:scaling>
        <c:axPos val="b"/>
        <c:numFmt formatCode="0.0%" sourceLinked="1"/>
        <c:maj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43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solidFill>
                  <a:srgbClr val="FF0000"/>
                </a:solidFill>
              </a:rPr>
              <a:t>Распределение</a:t>
            </a:r>
            <a:r>
              <a:rPr lang="ru-RU" sz="1800" b="1" baseline="0" dirty="0" smtClean="0">
                <a:solidFill>
                  <a:srgbClr val="FF0000"/>
                </a:solidFill>
              </a:rPr>
              <a:t> количества </a:t>
            </a:r>
            <a:r>
              <a:rPr lang="ru-RU" sz="1800" b="1" dirty="0" smtClean="0">
                <a:solidFill>
                  <a:srgbClr val="FF0000"/>
                </a:solidFill>
              </a:rPr>
              <a:t> ФАП по численности  обслуживаемого населения </a:t>
            </a:r>
            <a:endParaRPr lang="ru-RU" sz="18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1.4544159544159557E-2"/>
          <c:y val="1.9265502709211336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59155887565336351"/>
          <c:y val="0.24993216305517518"/>
          <c:w val="0.35655461336563737"/>
          <c:h val="0.602772639572973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ФАП обслуживаемых население </c:v>
                </c:pt>
              </c:strCache>
            </c:strRef>
          </c:tx>
          <c:dPt>
            <c:idx val="0"/>
            <c:explosion val="2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A9-4714-A511-8F192387FC7F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A9-4714-A511-8F192387FC7F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5A9-4714-A511-8F192387FC7F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5A9-4714-A511-8F192387FC7F}"/>
              </c:ext>
            </c:extLst>
          </c:dPt>
          <c:dPt>
            <c:idx val="4"/>
            <c:explosion val="22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5A9-4714-A511-8F192387FC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до 100 человек - 6,4% - 27</c:v>
                </c:pt>
                <c:pt idx="1">
                  <c:v>от 100 до 300 человек - 50,6% - 213</c:v>
                </c:pt>
                <c:pt idx="2">
                  <c:v>от 300 до 500 человек - 21,1% - 88</c:v>
                </c:pt>
                <c:pt idx="3">
                  <c:v>от 500 до 1000 человек - 16,7% - 69</c:v>
                </c:pt>
                <c:pt idx="4">
                  <c:v>свыше 1000 человек -5,2%  -  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</c:v>
                </c:pt>
                <c:pt idx="1">
                  <c:v>213</c:v>
                </c:pt>
                <c:pt idx="2">
                  <c:v>88</c:v>
                </c:pt>
                <c:pt idx="3">
                  <c:v>69</c:v>
                </c:pt>
                <c:pt idx="4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15-4C07-9156-13696A339770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7037037037037056E-2"/>
          <c:y val="0.2268219031320664"/>
          <c:w val="0.48456412499719587"/>
          <c:h val="0.6832135086064271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Кадры ФАП </a:t>
            </a:r>
            <a:endParaRPr lang="ru-RU" b="1" dirty="0" smtClean="0"/>
          </a:p>
          <a:p>
            <a:pPr>
              <a:defRPr sz="16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основные сотрудники и </a:t>
            </a:r>
            <a:r>
              <a:rPr lang="ru-RU" b="1" dirty="0"/>
              <a:t>совместители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Кадры ФАП основные и совместители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58A-48CD-9079-EE230517A933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8A-48CD-9079-EE230517A933}"/>
              </c:ext>
            </c:extLst>
          </c:dPt>
          <c:dLbls>
            <c:dLbl>
              <c:idx val="0"/>
              <c:layout>
                <c:manualLayout>
                  <c:x val="0.20197652186427079"/>
                  <c:y val="-0.10768467533502776"/>
                </c:manualLayout>
              </c:layout>
              <c:dLblPos val="bestFit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58A-48CD-9079-EE230517A9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47957485294696E-2"/>
                  <c:y val="3.0348177066102051E-2"/>
                </c:manualLayout>
              </c:layout>
              <c:dLblPos val="bestFit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58A-48CD-9079-EE230517A9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Основные сотрудники - 421 человек</c:v>
                </c:pt>
                <c:pt idx="1">
                  <c:v>Совместители - 52 человека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0.94000000000000017</c:v>
                </c:pt>
                <c:pt idx="1">
                  <c:v>6.0000000000000019E-2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8A-48CD-9079-EE230517A933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 </a:t>
            </a:r>
            <a:r>
              <a:rPr lang="ru-RU" sz="1600" b="1" dirty="0">
                <a:solidFill>
                  <a:srgbClr val="FF0000"/>
                </a:solidFill>
              </a:rPr>
              <a:t>Должности </a:t>
            </a:r>
            <a:r>
              <a:rPr lang="ru-RU" sz="1600" b="1" dirty="0" smtClean="0">
                <a:solidFill>
                  <a:srgbClr val="FF0000"/>
                </a:solidFill>
              </a:rPr>
              <a:t>сотрудников, </a:t>
            </a:r>
            <a:r>
              <a:rPr lang="ru-RU" sz="1600" b="1" dirty="0">
                <a:solidFill>
                  <a:srgbClr val="FF0000"/>
                </a:solidFill>
              </a:rPr>
              <a:t>обслуживающих </a:t>
            </a:r>
            <a:r>
              <a:rPr lang="ru-RU" sz="1600" b="1" dirty="0" smtClean="0">
                <a:solidFill>
                  <a:srgbClr val="FF0000"/>
                </a:solidFill>
              </a:rPr>
              <a:t>ФАП</a:t>
            </a:r>
            <a:endParaRPr lang="ru-RU" sz="1600" b="1" dirty="0">
              <a:solidFill>
                <a:srgbClr val="FF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Должности сотрудников обслуживающих ФАПы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E1-4528-BD21-621067347B0D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E1-4528-BD21-621067347B0D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4867094315913135E-2"/>
                  <c:y val="2.501905224103753E-2"/>
                </c:manualLayout>
              </c:layout>
              <c:dLblPos val="bestFit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BE1-4528-BD21-621067347B0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108635069264967E-2"/>
                  <c:y val="-4.7641726613821905E-2"/>
                </c:manualLayout>
              </c:layout>
              <c:dLblPos val="bestFit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BE1-4528-BD21-621067347B0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Фельдшер - 74,3%</c:v>
                </c:pt>
                <c:pt idx="1">
                  <c:v>Медицинская сестра - 21,3%</c:v>
                </c:pt>
                <c:pt idx="2">
                  <c:v>Акушерка - 3,1%</c:v>
                </c:pt>
                <c:pt idx="3">
                  <c:v>Врач (выездные формы обслуживания) - 1,3%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0.74302325581395401</c:v>
                </c:pt>
                <c:pt idx="1">
                  <c:v>0.21337209302325597</c:v>
                </c:pt>
                <c:pt idx="2">
                  <c:v>3.1000000000000028E-2</c:v>
                </c:pt>
                <c:pt idx="3">
                  <c:v>1.2999999999999998E-2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E1-4528-BD21-621067347B0D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3531583552055992"/>
          <c:y val="0.77935379008702832"/>
          <c:w val="0.80838048021775022"/>
          <c:h val="0.2072682858402399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524575453709313"/>
          <c:y val="3.0136986301369871E-2"/>
          <c:w val="0.53511463310675911"/>
          <c:h val="0.8917534246575344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ГБУЗ РБ с.Агаповка</c:v>
                </c:pt>
                <c:pt idx="1">
                  <c:v>ГБУЗ ГБ № 3 Копейск</c:v>
                </c:pt>
                <c:pt idx="2">
                  <c:v>ГБУЗ РБ с.Октябрьское</c:v>
                </c:pt>
                <c:pt idx="3">
                  <c:v>ГБУЗ РБ г.Катав Ивановск</c:v>
                </c:pt>
                <c:pt idx="4">
                  <c:v>ГБУЗ  РБ с. Аргаяш</c:v>
                </c:pt>
                <c:pt idx="5">
                  <c:v>ГБУЗ ГБ г.Верхний Уфалей</c:v>
                </c:pt>
                <c:pt idx="6">
                  <c:v>ГБУЗ ГБ № 1 г.Еманжелинск</c:v>
                </c:pt>
                <c:pt idx="7">
                  <c:v>ГБУЗ РБ г.Сатка</c:v>
                </c:pt>
                <c:pt idx="8">
                  <c:v>ГБУЗ РБ с.Уйское</c:v>
                </c:pt>
                <c:pt idx="9">
                  <c:v> ГБУЗ ГБ г.Златоуст</c:v>
                </c:pt>
                <c:pt idx="10">
                  <c:v>ГБУЗ РБ с.Миасское</c:v>
                </c:pt>
                <c:pt idx="11">
                  <c:v>ГБУЗ РБ с.Увельский </c:v>
                </c:pt>
                <c:pt idx="12">
                  <c:v>ГБУЗ РБ с. Долгодеревенское</c:v>
                </c:pt>
                <c:pt idx="13">
                  <c:v>ГБУЗ ОБ г.Троицк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C3-4BB0-A4E9-0B92737202CB}"/>
            </c:ext>
          </c:extLst>
        </c:ser>
        <c:dLbls>
          <c:showVal val="1"/>
        </c:dLbls>
        <c:gapWidth val="182"/>
        <c:axId val="107080320"/>
        <c:axId val="146082432"/>
      </c:barChart>
      <c:catAx>
        <c:axId val="107080320"/>
        <c:scaling>
          <c:orientation val="minMax"/>
        </c:scaling>
        <c:axPos val="l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082432"/>
        <c:crosses val="autoZero"/>
        <c:auto val="1"/>
        <c:lblAlgn val="ctr"/>
        <c:lblOffset val="100"/>
      </c:catAx>
      <c:valAx>
        <c:axId val="146082432"/>
        <c:scaling>
          <c:orientation val="minMax"/>
          <c:max val="11"/>
          <c:min val="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08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ФАП с печным отоплением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ГБУЗ Городская больница г. Верхний Уфалей"</c:v>
                </c:pt>
                <c:pt idx="1">
                  <c:v>ГБУЗ "Районная больница с. Долгодеревенское"</c:v>
                </c:pt>
                <c:pt idx="2">
                  <c:v>ГБУЗ "Городская больница № 2 г. Миасс"</c:v>
                </c:pt>
                <c:pt idx="3">
                  <c:v>ГБУЗ "Районная больница с. Фершампенуаз"</c:v>
                </c:pt>
                <c:pt idx="4">
                  <c:v>ГБУЗ "Районная больница с.Миасское"</c:v>
                </c:pt>
                <c:pt idx="5">
                  <c:v>ГБУЗ "Районная больница г. Касли"</c:v>
                </c:pt>
                <c:pt idx="6">
                  <c:v>ГБУЗ "Районная больница г. Сатка"</c:v>
                </c:pt>
                <c:pt idx="7">
                  <c:v>ГБУЗ "Районная больница г. Катав-Ивановск"</c:v>
                </c:pt>
                <c:pt idx="8">
                  <c:v> ГБУЗ "Районная больница с. Аргаяш"</c:v>
                </c:pt>
                <c:pt idx="9">
                  <c:v>ГБУЗ "Районная больница г. Нязепетровск"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89-4807-9BFE-0101392EC225}"/>
            </c:ext>
          </c:extLst>
        </c:ser>
        <c:dLbls>
          <c:showVal val="1"/>
        </c:dLbls>
        <c:gapWidth val="182"/>
        <c:axId val="159510912"/>
        <c:axId val="166753792"/>
      </c:barChart>
      <c:catAx>
        <c:axId val="1595109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753792"/>
        <c:crosses val="autoZero"/>
        <c:auto val="1"/>
        <c:lblAlgn val="ctr"/>
        <c:lblOffset val="100"/>
      </c:catAx>
      <c:valAx>
        <c:axId val="1667537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51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629136101577046"/>
          <c:y val="0.90877585258525884"/>
          <c:w val="0.43374363460977633"/>
          <c:h val="4.973671709683459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7FE6C-F761-42E9-B015-E2E2D8CBDAD7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9F557-42F6-4C10-9CF0-02BF33D99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531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9F557-42F6-4C10-9CF0-02BF33D996F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78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9F557-42F6-4C10-9CF0-02BF33D996F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1589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9F557-42F6-4C10-9CF0-02BF33D996F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8597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9F557-42F6-4C10-9CF0-02BF33D996F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288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986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532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1277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3651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982201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794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2000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807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317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26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794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281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038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80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143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629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DDA3-4BE3-4075-9BEB-FA50A8275C7D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6FE6D9-82B0-47ED-B63A-3B7C575F4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588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6EDE12-823E-432F-89C7-7C063C455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679" y="428625"/>
            <a:ext cx="9655934" cy="6122487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br>
              <a:rPr lang="ru-RU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фельдшерско-акушерских пунктов </a:t>
            </a:r>
            <a:b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области </a:t>
            </a:r>
            <a:b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2021г.</a:t>
            </a:r>
            <a:br>
              <a:rPr lang="ru-RU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ГКУЗ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«ЦКДМО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Директор: Мезенцева У. А.</a:t>
            </a:r>
            <a:b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711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37B2C9-0E17-43C9-8B51-7D744BC51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180" y="159161"/>
            <a:ext cx="8911687" cy="32903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Организация выдачи бесплатных лекарственных препаратов </a:t>
            </a:r>
            <a:r>
              <a:rPr lang="ru-RU" sz="1800" b="1" dirty="0">
                <a:solidFill>
                  <a:srgbClr val="C00000"/>
                </a:solidFill>
              </a:rPr>
              <a:t>на ФАП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411A003-3F4A-4305-A011-3BD3E2FBBD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88721196"/>
              </p:ext>
            </p:extLst>
          </p:nvPr>
        </p:nvGraphicFramePr>
        <p:xfrm>
          <a:off x="2554179" y="711201"/>
          <a:ext cx="8331535" cy="5515621"/>
        </p:xfrm>
        <a:graphic>
          <a:graphicData uri="http://schemas.openxmlformats.org/drawingml/2006/table">
            <a:tbl>
              <a:tblPr/>
              <a:tblGrid>
                <a:gridCol w="786429">
                  <a:extLst>
                    <a:ext uri="{9D8B030D-6E8A-4147-A177-3AD203B41FA5}">
                      <a16:colId xmlns:a16="http://schemas.microsoft.com/office/drawing/2014/main" xmlns="" val="2006204686"/>
                    </a:ext>
                  </a:extLst>
                </a:gridCol>
                <a:gridCol w="4452393">
                  <a:extLst>
                    <a:ext uri="{9D8B030D-6E8A-4147-A177-3AD203B41FA5}">
                      <a16:colId xmlns:a16="http://schemas.microsoft.com/office/drawing/2014/main" xmlns="" val="3091084468"/>
                    </a:ext>
                  </a:extLst>
                </a:gridCol>
                <a:gridCol w="1404162">
                  <a:extLst>
                    <a:ext uri="{9D8B030D-6E8A-4147-A177-3AD203B41FA5}">
                      <a16:colId xmlns:a16="http://schemas.microsoft.com/office/drawing/2014/main" xmlns="" val="3958393279"/>
                    </a:ext>
                  </a:extLst>
                </a:gridCol>
                <a:gridCol w="1688551">
                  <a:extLst>
                    <a:ext uri="{9D8B030D-6E8A-4147-A177-3AD203B41FA5}">
                      <a16:colId xmlns:a16="http://schemas.microsoft.com/office/drawing/2014/main" xmlns="" val="1269595449"/>
                    </a:ext>
                  </a:extLst>
                </a:gridCol>
              </a:tblGrid>
              <a:tr h="2779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медицинской организации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Бесплатное лекарственное обеспечение пациентов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2507371"/>
                  </a:ext>
                </a:extLst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ведется (кол-во ФАП)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ведется (кол-во ФАП)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8918588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с.Чесма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4570185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г.Чебаркуль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856876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с.Кунашак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6186004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с.Кизильское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7268428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с.Агаповка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3268031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№2 г. Миасс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9073349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№1  г. Миасс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1474558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с.Еткуль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2788639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с.Варна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9838514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г.Карталы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8730218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с.Октябрьское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7338477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 РБ с. Аргаяш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5024527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с.Увельский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7754746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г.Катав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6541165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г.Троицк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3860772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ГБ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г.Златоуст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1569232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с.Фершампенуаз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3819404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 Нязепетровск"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7334935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г.Сатка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3888672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с.Уйское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0091421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с.Бреды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8609166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г.Касли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2597171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г.Верхний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Уфалей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8212084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г.Аша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015672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1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г.Коркино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2190086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с.Миасское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209413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г.Верхнеуральск 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051150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 Долгодеревенское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0691211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г.Пласт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4418050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г.Куса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1678206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Г.Кыштым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8503739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г.Миасс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462703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г.Копейск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5094911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г.Еманжелинск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9783779"/>
                  </a:ext>
                </a:extLst>
              </a:tr>
              <a:tr h="14123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1564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13244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19CF08-9627-4B80-9349-D453A17E9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95350"/>
            <a:ext cx="8915400" cy="501587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Выдача бесплатных лекарственных препаратов организована на </a:t>
            </a:r>
            <a:r>
              <a:rPr lang="ru-RU" sz="2800" b="1" dirty="0">
                <a:solidFill>
                  <a:srgbClr val="C00000"/>
                </a:solidFill>
              </a:rPr>
              <a:t>106 ФАП </a:t>
            </a:r>
            <a:r>
              <a:rPr lang="ru-RU" sz="2800" dirty="0"/>
              <a:t>или </a:t>
            </a:r>
            <a:r>
              <a:rPr lang="ru-RU" sz="2800" b="1" dirty="0">
                <a:solidFill>
                  <a:srgbClr val="C00000"/>
                </a:solidFill>
              </a:rPr>
              <a:t>25%</a:t>
            </a:r>
            <a:r>
              <a:rPr lang="ru-RU" sz="2800" dirty="0"/>
              <a:t> от числа осмотренных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  </a:t>
            </a:r>
            <a:r>
              <a:rPr lang="ru-RU" sz="2800" b="1" dirty="0">
                <a:solidFill>
                  <a:srgbClr val="C00000"/>
                </a:solidFill>
              </a:rPr>
              <a:t>7</a:t>
            </a:r>
            <a:r>
              <a:rPr lang="ru-RU" sz="2800" dirty="0"/>
              <a:t> районах области </a:t>
            </a:r>
            <a:r>
              <a:rPr lang="ru-RU" sz="2800" dirty="0" smtClean="0"/>
              <a:t>бесплатные лекарственные препараты выдают пациентам более чем на   </a:t>
            </a:r>
            <a:r>
              <a:rPr lang="ru-RU" sz="2800" b="1" dirty="0">
                <a:solidFill>
                  <a:srgbClr val="C00000"/>
                </a:solidFill>
              </a:rPr>
              <a:t>50%</a:t>
            </a:r>
            <a:r>
              <a:rPr lang="ru-RU" sz="2800" dirty="0"/>
              <a:t> </a:t>
            </a:r>
            <a:r>
              <a:rPr lang="ru-RU" sz="2800" dirty="0" smtClean="0"/>
              <a:t>ФАП</a:t>
            </a:r>
            <a:endParaRPr lang="ru-RU" sz="2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ru-RU" sz="2000" dirty="0" smtClean="0"/>
              <a:t>	ГБУЗ </a:t>
            </a:r>
            <a:r>
              <a:rPr lang="ru-RU" sz="2000" dirty="0"/>
              <a:t>ОБ </a:t>
            </a:r>
            <a:r>
              <a:rPr lang="ru-RU" sz="2000" dirty="0" err="1"/>
              <a:t>г.Троицк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ru-RU" sz="2000" dirty="0" smtClean="0"/>
              <a:t>	ГБУЗ </a:t>
            </a:r>
            <a:r>
              <a:rPr lang="ru-RU" sz="2000" dirty="0"/>
              <a:t>РБ </a:t>
            </a:r>
            <a:r>
              <a:rPr lang="ru-RU" sz="2000" dirty="0" err="1"/>
              <a:t>с.Фершампенуаз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	ГБУЗ </a:t>
            </a:r>
            <a:r>
              <a:rPr lang="ru-RU" sz="2000" dirty="0"/>
              <a:t>РБ </a:t>
            </a:r>
            <a:r>
              <a:rPr lang="ru-RU" sz="2000" dirty="0" err="1"/>
              <a:t>с.Уйское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	ГБУЗ </a:t>
            </a:r>
            <a:r>
              <a:rPr lang="ru-RU" sz="2000" dirty="0"/>
              <a:t>РБ </a:t>
            </a:r>
            <a:r>
              <a:rPr lang="ru-RU" sz="2000" dirty="0" err="1"/>
              <a:t>с.Бреды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	ГБУЗ </a:t>
            </a:r>
            <a:r>
              <a:rPr lang="ru-RU" sz="2000" dirty="0"/>
              <a:t>ГБ </a:t>
            </a:r>
            <a:r>
              <a:rPr lang="ru-RU" sz="2000" dirty="0" err="1"/>
              <a:t>г.Верхний</a:t>
            </a:r>
            <a:r>
              <a:rPr lang="ru-RU" sz="2000" dirty="0"/>
              <a:t> Уфалей;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	ГБУЗ </a:t>
            </a:r>
            <a:r>
              <a:rPr lang="ru-RU" sz="2000" dirty="0"/>
              <a:t>ГБ № 1 </a:t>
            </a:r>
            <a:r>
              <a:rPr lang="ru-RU" sz="2000" dirty="0" err="1"/>
              <a:t>г.Коркино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	ГБУЗ </a:t>
            </a:r>
            <a:r>
              <a:rPr lang="ru-RU" sz="2000" dirty="0"/>
              <a:t>ГБ </a:t>
            </a:r>
            <a:r>
              <a:rPr lang="ru-RU" sz="2000" dirty="0" err="1" smtClean="0"/>
              <a:t>г.Пласт</a:t>
            </a:r>
            <a:endParaRPr lang="ru-RU" sz="2000" dirty="0"/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Всего</a:t>
            </a:r>
            <a:r>
              <a:rPr lang="ru-RU" sz="2800" b="1" dirty="0" smtClean="0">
                <a:solidFill>
                  <a:srgbClr val="C00000"/>
                </a:solidFill>
              </a:rPr>
              <a:t>1485</a:t>
            </a:r>
            <a:r>
              <a:rPr lang="ru-RU" sz="2800" dirty="0" smtClean="0"/>
              <a:t> </a:t>
            </a:r>
            <a:r>
              <a:rPr lang="ru-RU" sz="2800" dirty="0"/>
              <a:t>человек или </a:t>
            </a:r>
            <a:r>
              <a:rPr lang="ru-RU" sz="2800" b="1" dirty="0">
                <a:solidFill>
                  <a:srgbClr val="C00000"/>
                </a:solidFill>
              </a:rPr>
              <a:t>0,9%</a:t>
            </a:r>
            <a:r>
              <a:rPr lang="ru-RU" sz="2800" dirty="0"/>
              <a:t> приписного </a:t>
            </a:r>
            <a:r>
              <a:rPr lang="ru-RU" sz="2800" dirty="0" smtClean="0"/>
              <a:t>населения </a:t>
            </a:r>
            <a:r>
              <a:rPr lang="ru-RU" sz="2800" dirty="0"/>
              <a:t>получают лекарственные препараты </a:t>
            </a:r>
            <a:r>
              <a:rPr lang="ru-RU" sz="2800" dirty="0" smtClean="0"/>
              <a:t>на ФАП в 16 районах Челябинской </a:t>
            </a:r>
            <a:r>
              <a:rPr lang="ru-RU" sz="2800" dirty="0"/>
              <a:t>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4056955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C95BA1-7176-41DF-BFED-252E555A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147" y="345990"/>
            <a:ext cx="9317466" cy="630194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</a:rPr>
              <a:t>Отсутствует лицензия на фармацевтическую деятельность на 45 ФАП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7DF4531-7879-4E65-996C-CC72923814C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87147" y="889686"/>
          <a:ext cx="9317466" cy="502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8546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3D386C-FECB-456A-95A1-CD436089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925" y="342900"/>
            <a:ext cx="8911687" cy="3556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Отпуск лекарственных препаратов на </a:t>
            </a:r>
            <a:r>
              <a:rPr lang="ru-RU" sz="1800" b="1" dirty="0">
                <a:solidFill>
                  <a:srgbClr val="C00000"/>
                </a:solidFill>
              </a:rPr>
              <a:t>ФАП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57AD1C99-9B47-451C-B4B5-18B1B094A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7140194"/>
              </p:ext>
            </p:extLst>
          </p:nvPr>
        </p:nvGraphicFramePr>
        <p:xfrm>
          <a:off x="2260600" y="806450"/>
          <a:ext cx="9144000" cy="560093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1422819995"/>
                    </a:ext>
                  </a:extLst>
                </a:gridCol>
                <a:gridCol w="4022402">
                  <a:extLst>
                    <a:ext uri="{9D8B030D-6E8A-4147-A177-3AD203B41FA5}">
                      <a16:colId xmlns="" xmlns:a16="http://schemas.microsoft.com/office/drawing/2014/main" val="185854022"/>
                    </a:ext>
                  </a:extLst>
                </a:gridCol>
                <a:gridCol w="1638825">
                  <a:extLst>
                    <a:ext uri="{9D8B030D-6E8A-4147-A177-3AD203B41FA5}">
                      <a16:colId xmlns="" xmlns:a16="http://schemas.microsoft.com/office/drawing/2014/main" val="3134788245"/>
                    </a:ext>
                  </a:extLst>
                </a:gridCol>
                <a:gridCol w="1256125">
                  <a:extLst>
                    <a:ext uri="{9D8B030D-6E8A-4147-A177-3AD203B41FA5}">
                      <a16:colId xmlns="" xmlns:a16="http://schemas.microsoft.com/office/drawing/2014/main" val="3277058122"/>
                    </a:ext>
                  </a:extLst>
                </a:gridCol>
                <a:gridCol w="1540848">
                  <a:extLst>
                    <a:ext uri="{9D8B030D-6E8A-4147-A177-3AD203B41FA5}">
                      <a16:colId xmlns="" xmlns:a16="http://schemas.microsoft.com/office/drawing/2014/main" val="3765228410"/>
                    </a:ext>
                  </a:extLst>
                </a:gridCol>
              </a:tblGrid>
              <a:tr h="2616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района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Розничная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продажа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 организованных АП от общего числа осмотренных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ФАПов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5227329"/>
                  </a:ext>
                </a:extLst>
              </a:tr>
              <a:tr h="305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организована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(кол-во ФАП)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организована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кол-во ФАП)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9279010"/>
                  </a:ext>
                </a:extLst>
              </a:tr>
              <a:tr h="170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с.Чесма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2043909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ОБ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г.Чебаркуль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77,1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3943336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с.Кунашак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8382257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с.Кизильское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051001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с.Агаповка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2435779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№2 г. Миасс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0811317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№1  г. Миасс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25069282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с.Еткуль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7313655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с.Варна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5164105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г.Карталы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77,8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7663033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с.Октябрьское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76,9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2712588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 РБ с. Аргаяш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9717841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с.Увельский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9410480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г.Катав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Ивановск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4423398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ОБ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г.Троицк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8563342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ГБУЗ ГБ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г.Златоуст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5720488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с.Фершампенуаз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6183157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 Нязепетровск"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1406967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г.Сатка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8065511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с.Уйское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36,4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00485180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с.Бреды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42211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г.Касли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81,8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1534876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г.Верхний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Уфалей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1875601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г.Аша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0637641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1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г.Коркино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2052362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с.Миасское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9045610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г.Верхнеуральск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2037343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 Долгодеревенское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3939853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г.Пласт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6191114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г.Куса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1633638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Г.Кыштым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435675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г.Миасс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6702026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г.Копейск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4612356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г.Еманжелинск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4047385"/>
                  </a:ext>
                </a:extLst>
              </a:tr>
              <a:tr h="1359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54,4</a:t>
                      </a:r>
                    </a:p>
                  </a:txBody>
                  <a:tcPr marL="4547" marR="4547" marT="4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413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614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84A3CFE-DF77-48E7-A655-61BEE9134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1323"/>
            <a:ext cx="8915400" cy="5732585"/>
          </a:xfrm>
        </p:spPr>
        <p:txBody>
          <a:bodyPr>
            <a:normAutofit/>
          </a:bodyPr>
          <a:lstStyle/>
          <a:p>
            <a:r>
              <a:rPr lang="ru-RU" sz="2800" dirty="0"/>
              <a:t>В </a:t>
            </a:r>
            <a:r>
              <a:rPr lang="ru-RU" sz="2800" b="1" dirty="0">
                <a:solidFill>
                  <a:srgbClr val="C00000"/>
                </a:solidFill>
              </a:rPr>
              <a:t>7</a:t>
            </a:r>
            <a:r>
              <a:rPr lang="ru-RU" sz="2800" dirty="0"/>
              <a:t> районах области  в 100% ФАП </a:t>
            </a:r>
            <a:r>
              <a:rPr lang="ru-RU" sz="2800" dirty="0" smtClean="0"/>
              <a:t>организован отпуск лекарственных препаратов: </a:t>
            </a:r>
          </a:p>
          <a:p>
            <a:pPr marL="0" indent="0">
              <a:buNone/>
            </a:pPr>
            <a:r>
              <a:rPr lang="ru-RU" sz="2000" dirty="0" smtClean="0"/>
              <a:t>ГБУЗ </a:t>
            </a:r>
            <a:r>
              <a:rPr lang="ru-RU" sz="2000" dirty="0"/>
              <a:t>РБ </a:t>
            </a:r>
            <a:r>
              <a:rPr lang="ru-RU" sz="2000" dirty="0" err="1"/>
              <a:t>с.Кизильское</a:t>
            </a:r>
            <a:r>
              <a:rPr lang="ru-RU" sz="2000" dirty="0"/>
              <a:t>; </a:t>
            </a:r>
            <a:r>
              <a:rPr lang="ru-RU" sz="2000" dirty="0" smtClean="0"/>
              <a:t>ГБУЗ </a:t>
            </a:r>
            <a:r>
              <a:rPr lang="ru-RU" sz="2000" dirty="0"/>
              <a:t>РБ </a:t>
            </a:r>
            <a:r>
              <a:rPr lang="ru-RU" sz="2000" dirty="0" err="1"/>
              <a:t>с.Агаповка</a:t>
            </a:r>
            <a:r>
              <a:rPr lang="ru-RU" sz="2000" dirty="0"/>
              <a:t>; </a:t>
            </a:r>
            <a:r>
              <a:rPr lang="ru-RU" sz="2000" dirty="0" smtClean="0"/>
              <a:t>ГБУЗ </a:t>
            </a:r>
            <a:r>
              <a:rPr lang="ru-RU" sz="2000" dirty="0"/>
              <a:t>РБ </a:t>
            </a:r>
            <a:r>
              <a:rPr lang="ru-RU" sz="2000" dirty="0" err="1"/>
              <a:t>с.Еткуль</a:t>
            </a:r>
            <a:r>
              <a:rPr lang="ru-RU" sz="2000" dirty="0"/>
              <a:t>; </a:t>
            </a:r>
            <a:r>
              <a:rPr lang="ru-RU" sz="2000" dirty="0" smtClean="0"/>
              <a:t>ГБУЗ </a:t>
            </a:r>
            <a:r>
              <a:rPr lang="ru-RU" sz="2000" dirty="0"/>
              <a:t>РБ </a:t>
            </a:r>
            <a:r>
              <a:rPr lang="ru-RU" sz="2000" dirty="0" err="1"/>
              <a:t>с.Варна</a:t>
            </a:r>
            <a:r>
              <a:rPr lang="ru-RU" sz="2000" dirty="0"/>
              <a:t>; </a:t>
            </a:r>
            <a:r>
              <a:rPr lang="ru-RU" sz="2000" dirty="0" smtClean="0"/>
              <a:t>ГБУЗ </a:t>
            </a:r>
            <a:r>
              <a:rPr lang="ru-RU" sz="2000" dirty="0"/>
              <a:t>РБ </a:t>
            </a:r>
            <a:r>
              <a:rPr lang="ru-RU" sz="2000" dirty="0" err="1"/>
              <a:t>с.Фершампенуаз</a:t>
            </a:r>
            <a:r>
              <a:rPr lang="ru-RU" sz="2000" dirty="0"/>
              <a:t>; </a:t>
            </a:r>
            <a:r>
              <a:rPr lang="ru-RU" sz="2000" dirty="0" smtClean="0"/>
              <a:t>ГБУЗ </a:t>
            </a:r>
            <a:r>
              <a:rPr lang="ru-RU" sz="2000" dirty="0"/>
              <a:t>РБ г. Нязепетровск; </a:t>
            </a:r>
            <a:r>
              <a:rPr lang="ru-RU" sz="2000" dirty="0" smtClean="0"/>
              <a:t>ГБУЗ </a:t>
            </a:r>
            <a:r>
              <a:rPr lang="ru-RU" sz="2000" dirty="0"/>
              <a:t>ГБ </a:t>
            </a:r>
            <a:r>
              <a:rPr lang="ru-RU" sz="2000" dirty="0" err="1" smtClean="0"/>
              <a:t>Г.Кыштым</a:t>
            </a:r>
            <a:endParaRPr lang="ru-RU" sz="1500" dirty="0"/>
          </a:p>
          <a:p>
            <a:r>
              <a:rPr lang="ru-RU" sz="2800" dirty="0"/>
              <a:t>Всего </a:t>
            </a:r>
            <a:r>
              <a:rPr lang="ru-RU" sz="2800" dirty="0" smtClean="0"/>
              <a:t>на </a:t>
            </a:r>
            <a:r>
              <a:rPr lang="ru-RU" sz="2800" b="1" dirty="0" smtClean="0">
                <a:solidFill>
                  <a:srgbClr val="C00000"/>
                </a:solidFill>
              </a:rPr>
              <a:t>231</a:t>
            </a:r>
            <a:r>
              <a:rPr lang="ru-RU" sz="2800" dirty="0" smtClean="0"/>
              <a:t> ФАП - </a:t>
            </a:r>
            <a:r>
              <a:rPr lang="ru-RU" sz="2800" b="1" dirty="0" smtClean="0">
                <a:solidFill>
                  <a:srgbClr val="C00000"/>
                </a:solidFill>
              </a:rPr>
              <a:t>54,4% </a:t>
            </a:r>
            <a:r>
              <a:rPr lang="ru-RU" sz="2800" dirty="0" smtClean="0">
                <a:solidFill>
                  <a:schemeClr val="tx1"/>
                </a:solidFill>
              </a:rPr>
              <a:t>из числа осмотренных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b="1" dirty="0" smtClean="0">
                <a:solidFill>
                  <a:srgbClr val="FF0000"/>
                </a:solidFill>
              </a:rPr>
              <a:t>9</a:t>
            </a:r>
            <a:r>
              <a:rPr lang="ru-RU" sz="2800" dirty="0" smtClean="0">
                <a:solidFill>
                  <a:schemeClr val="tx1"/>
                </a:solidFill>
              </a:rPr>
              <a:t> районах области в 100% ФАП отпуск лекарственных препаратов </a:t>
            </a: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dirty="0" smtClean="0">
                <a:solidFill>
                  <a:schemeClr val="tx1"/>
                </a:solidFill>
              </a:rPr>
              <a:t> проводится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ГБУЗ РБ Чесма, ГБУЗ ГБ Златоуст, ГБУЗ РБ </a:t>
            </a:r>
            <a:r>
              <a:rPr lang="ru-RU" sz="2000" dirty="0" err="1" smtClean="0">
                <a:solidFill>
                  <a:schemeClr val="tx1"/>
                </a:solidFill>
              </a:rPr>
              <a:t>Сатка</a:t>
            </a:r>
            <a:r>
              <a:rPr lang="ru-RU" sz="2000" dirty="0" smtClean="0">
                <a:solidFill>
                  <a:schemeClr val="tx1"/>
                </a:solidFill>
              </a:rPr>
              <a:t>, ГБУЗ РБ Аша, ГБУЗ ГБ Верхний Уфалей, ГБУЗ ГБ Пласт, ГБУЗ РБ Куса, ГБУЗ РБ №3 Коркино, ГБУЗ РБ Бреды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9802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E8FD91-53BB-4023-BA6C-6EBC5238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069" y="135924"/>
            <a:ext cx="9581544" cy="35834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Обеспеченность ФАП автоматизированными рабочими местами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EA23124-A028-48BD-BBDC-3F00053B2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54434284"/>
              </p:ext>
            </p:extLst>
          </p:nvPr>
        </p:nvGraphicFramePr>
        <p:xfrm>
          <a:off x="1862666" y="625970"/>
          <a:ext cx="9795933" cy="5887803"/>
        </p:xfrm>
        <a:graphic>
          <a:graphicData uri="http://schemas.openxmlformats.org/drawingml/2006/table">
            <a:tbl>
              <a:tblPr/>
              <a:tblGrid>
                <a:gridCol w="669761">
                  <a:extLst>
                    <a:ext uri="{9D8B030D-6E8A-4147-A177-3AD203B41FA5}">
                      <a16:colId xmlns:a16="http://schemas.microsoft.com/office/drawing/2014/main" xmlns="" val="3844572394"/>
                    </a:ext>
                  </a:extLst>
                </a:gridCol>
                <a:gridCol w="1731270">
                  <a:extLst>
                    <a:ext uri="{9D8B030D-6E8A-4147-A177-3AD203B41FA5}">
                      <a16:colId xmlns:a16="http://schemas.microsoft.com/office/drawing/2014/main" xmlns="" val="1696319198"/>
                    </a:ext>
                  </a:extLst>
                </a:gridCol>
                <a:gridCol w="783494">
                  <a:extLst>
                    <a:ext uri="{9D8B030D-6E8A-4147-A177-3AD203B41FA5}">
                      <a16:colId xmlns:a16="http://schemas.microsoft.com/office/drawing/2014/main" xmlns="" val="369386393"/>
                    </a:ext>
                  </a:extLst>
                </a:gridCol>
                <a:gridCol w="808768">
                  <a:extLst>
                    <a:ext uri="{9D8B030D-6E8A-4147-A177-3AD203B41FA5}">
                      <a16:colId xmlns:a16="http://schemas.microsoft.com/office/drawing/2014/main" xmlns="" val="1181992726"/>
                    </a:ext>
                  </a:extLst>
                </a:gridCol>
                <a:gridCol w="1213152">
                  <a:extLst>
                    <a:ext uri="{9D8B030D-6E8A-4147-A177-3AD203B41FA5}">
                      <a16:colId xmlns:a16="http://schemas.microsoft.com/office/drawing/2014/main" xmlns="" val="1413484208"/>
                    </a:ext>
                  </a:extLst>
                </a:gridCol>
                <a:gridCol w="813731">
                  <a:extLst>
                    <a:ext uri="{9D8B030D-6E8A-4147-A177-3AD203B41FA5}">
                      <a16:colId xmlns:a16="http://schemas.microsoft.com/office/drawing/2014/main" xmlns="" val="3923506705"/>
                    </a:ext>
                  </a:extLst>
                </a:gridCol>
                <a:gridCol w="909189">
                  <a:extLst>
                    <a:ext uri="{9D8B030D-6E8A-4147-A177-3AD203B41FA5}">
                      <a16:colId xmlns:a16="http://schemas.microsoft.com/office/drawing/2014/main" xmlns="" val="2050153458"/>
                    </a:ext>
                  </a:extLst>
                </a:gridCol>
                <a:gridCol w="909189">
                  <a:extLst>
                    <a:ext uri="{9D8B030D-6E8A-4147-A177-3AD203B41FA5}">
                      <a16:colId xmlns:a16="http://schemas.microsoft.com/office/drawing/2014/main" xmlns="" val="1221812612"/>
                    </a:ext>
                  </a:extLst>
                </a:gridCol>
                <a:gridCol w="1053833">
                  <a:extLst>
                    <a:ext uri="{9D8B030D-6E8A-4147-A177-3AD203B41FA5}">
                      <a16:colId xmlns:a16="http://schemas.microsoft.com/office/drawing/2014/main" xmlns="" val="1586657849"/>
                    </a:ext>
                  </a:extLst>
                </a:gridCol>
                <a:gridCol w="903546">
                  <a:extLst>
                    <a:ext uri="{9D8B030D-6E8A-4147-A177-3AD203B41FA5}">
                      <a16:colId xmlns:a16="http://schemas.microsoft.com/office/drawing/2014/main" xmlns="" val="863439886"/>
                    </a:ext>
                  </a:extLst>
                </a:gridCol>
              </a:tblGrid>
              <a:tr h="974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  <a:p>
                      <a:pPr algn="ctr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8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медицинской организации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Персональный компьютер наличие</a:t>
                      </a:r>
                    </a:p>
                    <a:p>
                      <a:pPr algn="ctr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оснащенности ПК от числа осмотренных ФАП</a:t>
                      </a:r>
                    </a:p>
                    <a:p>
                      <a:pPr algn="ctr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</a:t>
                      </a:r>
                    </a:p>
                    <a:p>
                      <a:pPr algn="ctr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проводной </a:t>
                      </a:r>
                    </a:p>
                    <a:p>
                      <a:pPr algn="ctr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Интернет</a:t>
                      </a:r>
                    </a:p>
                    <a:p>
                      <a:pPr algn="ctr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оснащенности Интернетом от осмотренных ФАП</a:t>
                      </a:r>
                    </a:p>
                    <a:p>
                      <a:pPr algn="ctr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подключение к </a:t>
                      </a:r>
                      <a:r>
                        <a:rPr lang="ru-RU" sz="8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Интернету </a:t>
                      </a:r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есть</a:t>
                      </a:r>
                    </a:p>
                    <a:p>
                      <a:pPr algn="ctr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подключения Интернета от осмотренных ФАП</a:t>
                      </a:r>
                    </a:p>
                    <a:p>
                      <a:pPr algn="ctr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Подключение по локальной сети (внутри ФАП)</a:t>
                      </a:r>
                    </a:p>
                    <a:p>
                      <a:pPr algn="ctr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подключения по ЛС от осмотренных </a:t>
                      </a:r>
                      <a:r>
                        <a:rPr lang="ru-RU" sz="8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ФАПов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9633107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с.Чесма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6135666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ОБ г.Чебаркуль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8887927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ГБУЗ РБ с.Кунашак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0006642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ГБУЗ РБ с.Кизильское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5244221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с.Агаповка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9671391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ГБ №2 г. Миасс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708658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ГБ №1  г. Миасс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9376191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с.Еткуль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1057170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с.Варна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9850561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ГБ г.Карталы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9856922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с.Октябрьское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0630298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 РБ с. Аргаяш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7997021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с.Увельский 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9410961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г.Катав Ивановск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2114684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ОБ г.Троицк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2744118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ГБУЗ ГБ г.Златоуст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4329033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с.Фершампенуаз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8542748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г. Нязепетровск"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6761280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г.Сатка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6872468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с.Уйское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7029622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с.Бреды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7812352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г.Касли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4893317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ГБ г.Верхний Уфалей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8574862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г.Аша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7030779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ГБ № 1 г.Коркино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5399631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с.Миасское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8252631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г.Верхнеуральск 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5707774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с. Долгодеревенское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645324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ГБ г.Пласт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3845378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ГБУЗ РБ г.Куса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3811549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Г.Кыштым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3838507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г.Миасс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1770537"/>
                  </a:ext>
                </a:extLst>
              </a:tr>
              <a:tr h="14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г.Копейск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4766759"/>
                  </a:ext>
                </a:extLst>
              </a:tr>
              <a:tr h="183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4409" marR="4409" marT="4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389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9848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C4308B7-073A-4C1D-B426-9675AA73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332" y="518984"/>
            <a:ext cx="9176279" cy="5906530"/>
          </a:xfrm>
        </p:spPr>
        <p:txBody>
          <a:bodyPr>
            <a:normAutofit/>
          </a:bodyPr>
          <a:lstStyle/>
          <a:p>
            <a:r>
              <a:rPr lang="ru-RU" sz="2000" dirty="0"/>
              <a:t>В 155 </a:t>
            </a:r>
            <a:r>
              <a:rPr lang="ru-RU" sz="2000" dirty="0" err="1"/>
              <a:t>ФАПах</a:t>
            </a:r>
            <a:r>
              <a:rPr lang="ru-RU" sz="2000" dirty="0"/>
              <a:t> есть персональные компьютеры </a:t>
            </a:r>
            <a:r>
              <a:rPr lang="ru-RU" sz="2000" dirty="0" smtClean="0"/>
              <a:t>-</a:t>
            </a:r>
            <a:r>
              <a:rPr lang="ru-RU" sz="2000" b="1" dirty="0" smtClean="0">
                <a:solidFill>
                  <a:srgbClr val="C00000"/>
                </a:solidFill>
              </a:rPr>
              <a:t>36</a:t>
            </a:r>
            <a:r>
              <a:rPr lang="ru-RU" sz="2000" b="1" dirty="0">
                <a:solidFill>
                  <a:srgbClr val="C00000"/>
                </a:solidFill>
              </a:rPr>
              <a:t>%</a:t>
            </a:r>
            <a:r>
              <a:rPr lang="ru-RU" sz="2000" dirty="0"/>
              <a:t> от числа осмотренных ФАП;</a:t>
            </a:r>
          </a:p>
          <a:p>
            <a:r>
              <a:rPr lang="ru-RU" sz="2000" dirty="0"/>
              <a:t>Только в 139 </a:t>
            </a:r>
            <a:r>
              <a:rPr lang="ru-RU" sz="2000" dirty="0" smtClean="0"/>
              <a:t>ФАП </a:t>
            </a:r>
            <a:r>
              <a:rPr lang="ru-RU" sz="2000" dirty="0"/>
              <a:t>есть </a:t>
            </a:r>
            <a:r>
              <a:rPr lang="ru-RU" sz="2000" dirty="0" smtClean="0"/>
              <a:t>доступ к сети Интернет </a:t>
            </a:r>
            <a:r>
              <a:rPr lang="ru-RU" sz="2000" dirty="0"/>
              <a:t>– </a:t>
            </a:r>
            <a:r>
              <a:rPr lang="ru-RU" sz="2000" b="1" dirty="0">
                <a:solidFill>
                  <a:srgbClr val="C00000"/>
                </a:solidFill>
              </a:rPr>
              <a:t>32,3%</a:t>
            </a:r>
            <a:r>
              <a:rPr lang="ru-RU" sz="2000" dirty="0"/>
              <a:t> от числа осмотренных </a:t>
            </a:r>
            <a:r>
              <a:rPr lang="ru-RU" sz="2000" dirty="0" smtClean="0"/>
              <a:t>ФАП;</a:t>
            </a:r>
            <a:endParaRPr lang="ru-RU" sz="2000" dirty="0"/>
          </a:p>
          <a:p>
            <a:r>
              <a:rPr lang="ru-RU" sz="2000" dirty="0"/>
              <a:t>В 109 </a:t>
            </a:r>
            <a:r>
              <a:rPr lang="ru-RU" sz="2000" dirty="0" smtClean="0"/>
              <a:t>ФАП </a:t>
            </a:r>
            <a:r>
              <a:rPr lang="ru-RU" sz="2000" dirty="0"/>
              <a:t>есть ПОДКЛЮЧЕНИЕ  к </a:t>
            </a:r>
            <a:r>
              <a:rPr lang="ru-RU" sz="2000" dirty="0" smtClean="0"/>
              <a:t>Интернет – </a:t>
            </a:r>
            <a:r>
              <a:rPr lang="ru-RU" sz="2000" b="1" dirty="0" smtClean="0">
                <a:solidFill>
                  <a:srgbClr val="FF0000"/>
                </a:solidFill>
              </a:rPr>
              <a:t>25%</a:t>
            </a:r>
            <a:r>
              <a:rPr lang="ru-RU" sz="2000" dirty="0" smtClean="0"/>
              <a:t> от числа осмотренных;</a:t>
            </a:r>
            <a:endParaRPr lang="ru-RU" sz="2000" dirty="0"/>
          </a:p>
          <a:p>
            <a:r>
              <a:rPr lang="ru-RU" sz="2000" b="1" dirty="0">
                <a:solidFill>
                  <a:srgbClr val="C00000"/>
                </a:solidFill>
              </a:rPr>
              <a:t>Только 1 </a:t>
            </a:r>
            <a:r>
              <a:rPr lang="ru-RU" sz="2000" dirty="0"/>
              <a:t>территория Челябинской области полностью готова к работе в </a:t>
            </a:r>
            <a:r>
              <a:rPr lang="ru-RU" sz="2000" dirty="0" smtClean="0"/>
              <a:t>Интернете – </a:t>
            </a:r>
          </a:p>
          <a:p>
            <a:pPr marL="0" indent="0">
              <a:buNone/>
            </a:pPr>
            <a:r>
              <a:rPr lang="ru-RU" sz="2000" dirty="0" smtClean="0"/>
              <a:t>	ГБУЗ </a:t>
            </a:r>
            <a:r>
              <a:rPr lang="ru-RU" sz="2000" dirty="0"/>
              <a:t>ГБ №1  г. Миасс </a:t>
            </a:r>
            <a:r>
              <a:rPr lang="ru-RU" sz="2000" dirty="0" smtClean="0"/>
              <a:t>(всего </a:t>
            </a:r>
            <a:r>
              <a:rPr lang="ru-RU" sz="2000" dirty="0"/>
              <a:t>2 </a:t>
            </a:r>
            <a:r>
              <a:rPr lang="ru-RU" sz="2000" dirty="0" smtClean="0"/>
              <a:t>ФАП);</a:t>
            </a:r>
            <a:endParaRPr lang="ru-RU" sz="2000" dirty="0"/>
          </a:p>
          <a:p>
            <a:r>
              <a:rPr lang="ru-RU" sz="2000" dirty="0"/>
              <a:t>2 территории Челябинской области </a:t>
            </a:r>
            <a:r>
              <a:rPr lang="ru-RU" sz="2000" dirty="0" smtClean="0"/>
              <a:t>оснащены </a:t>
            </a:r>
            <a:r>
              <a:rPr lang="ru-RU" sz="2000" dirty="0"/>
              <a:t>оргтехникой и </a:t>
            </a:r>
            <a:r>
              <a:rPr lang="ru-RU" sz="2000" dirty="0" smtClean="0"/>
              <a:t>подключением к сети Интернет </a:t>
            </a:r>
            <a:r>
              <a:rPr lang="ru-RU" sz="2000" b="1" dirty="0">
                <a:solidFill>
                  <a:srgbClr val="C00000"/>
                </a:solidFill>
              </a:rPr>
              <a:t>менее 10% </a:t>
            </a:r>
            <a:r>
              <a:rPr lang="ru-RU" sz="2000" dirty="0"/>
              <a:t>-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ГБУЗ </a:t>
            </a:r>
            <a:r>
              <a:rPr lang="ru-RU" sz="2000" dirty="0"/>
              <a:t>РБ </a:t>
            </a:r>
            <a:r>
              <a:rPr lang="ru-RU" sz="2000" dirty="0" err="1"/>
              <a:t>с.Бреды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ГБУЗ </a:t>
            </a:r>
            <a:r>
              <a:rPr lang="ru-RU" sz="2000" dirty="0"/>
              <a:t>РБ </a:t>
            </a:r>
            <a:r>
              <a:rPr lang="ru-RU" sz="2000" dirty="0" err="1"/>
              <a:t>г.Верхнеуральск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621465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6D6F4E-A7CB-47DB-8D99-4036ECC5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94734"/>
            <a:ext cx="8911687" cy="40639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Обеспечение </a:t>
            </a:r>
            <a:r>
              <a:rPr lang="ru-RU" sz="1600" b="1" dirty="0" smtClean="0">
                <a:solidFill>
                  <a:srgbClr val="C00000"/>
                </a:solidFill>
              </a:rPr>
              <a:t>оборудованием </a:t>
            </a:r>
            <a:r>
              <a:rPr lang="ru-RU" sz="1600" b="1" dirty="0">
                <a:solidFill>
                  <a:srgbClr val="C00000"/>
                </a:solidFill>
              </a:rPr>
              <a:t>по стандарту оснащения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4F13A411-84EA-4913-81DB-3A159B39F1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09453148"/>
              </p:ext>
            </p:extLst>
          </p:nvPr>
        </p:nvGraphicFramePr>
        <p:xfrm>
          <a:off x="2592924" y="772676"/>
          <a:ext cx="7081427" cy="5491645"/>
        </p:xfrm>
        <a:graphic>
          <a:graphicData uri="http://schemas.openxmlformats.org/drawingml/2006/table">
            <a:tbl>
              <a:tblPr/>
              <a:tblGrid>
                <a:gridCol w="1010879">
                  <a:extLst>
                    <a:ext uri="{9D8B030D-6E8A-4147-A177-3AD203B41FA5}">
                      <a16:colId xmlns="" xmlns:a16="http://schemas.microsoft.com/office/drawing/2014/main" val="2139782733"/>
                    </a:ext>
                  </a:extLst>
                </a:gridCol>
                <a:gridCol w="3585467">
                  <a:extLst>
                    <a:ext uri="{9D8B030D-6E8A-4147-A177-3AD203B41FA5}">
                      <a16:colId xmlns="" xmlns:a16="http://schemas.microsoft.com/office/drawing/2014/main" val="2460725061"/>
                    </a:ext>
                  </a:extLst>
                </a:gridCol>
                <a:gridCol w="2485081">
                  <a:extLst>
                    <a:ext uri="{9D8B030D-6E8A-4147-A177-3AD203B41FA5}">
                      <a16:colId xmlns="" xmlns:a16="http://schemas.microsoft.com/office/drawing/2014/main" val="4176026243"/>
                    </a:ext>
                  </a:extLst>
                </a:gridCol>
              </a:tblGrid>
              <a:tr h="6216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медицинской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организации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оснащенности</a:t>
                      </a:r>
                    </a:p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стандарту</a:t>
                      </a:r>
                    </a:p>
                    <a:p>
                      <a:pPr algn="ctr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91497644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с.Варна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608524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с.Кизильское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33387236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с.Еткуль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44683653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ГБ г.Златоуст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0895558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с.Агаповка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5069432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№2 г. Миасс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23850195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№1  г. Миасс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06284845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г.Сатка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99627284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г.Аша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59448382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с.Чесма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07785458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г.Куса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09064648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г.Касли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1623903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с.Увельский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1316457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г.Чебаркуль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6693880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г.Верхнеуральск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0881415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 Нязепетровск"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2038820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г.Верхний Уфалей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5548498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 РБ с. Аргаяш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14090964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г.Карталы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6923433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с.Фершампенуаз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1574122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г.Троицк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82048473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с.Октябрьское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340749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с.Уйское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7832129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с.Кунашак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40581514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с.Миасское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1250652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г.Пласт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9491188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г.Катав Ивановск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9247945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 Долгодеревенское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222047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с.Бреды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7286989"/>
                  </a:ext>
                </a:extLst>
              </a:tr>
              <a:tr h="15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1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г.Коркино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8281933"/>
                  </a:ext>
                </a:extLst>
              </a:tr>
              <a:tr h="2072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95343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4713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E7AEE6-5631-4028-AA42-F5E46E845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325" y="105750"/>
            <a:ext cx="8911687" cy="494885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Обеспечение оборудованием по стандарту оснащения</a:t>
            </a:r>
            <a:endParaRPr lang="ru-RU" sz="1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35FA5ED6-B463-4797-B42E-C186512A60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56874916"/>
              </p:ext>
            </p:extLst>
          </p:nvPr>
        </p:nvGraphicFramePr>
        <p:xfrm>
          <a:off x="2019299" y="600636"/>
          <a:ext cx="8207493" cy="2456680"/>
        </p:xfrm>
        <a:graphic>
          <a:graphicData uri="http://schemas.openxmlformats.org/drawingml/2006/table">
            <a:tbl>
              <a:tblPr/>
              <a:tblGrid>
                <a:gridCol w="469786"/>
                <a:gridCol w="5130915">
                  <a:extLst>
                    <a:ext uri="{9D8B030D-6E8A-4147-A177-3AD203B41FA5}">
                      <a16:colId xmlns="" xmlns:a16="http://schemas.microsoft.com/office/drawing/2014/main" val="421208521"/>
                    </a:ext>
                  </a:extLst>
                </a:gridCol>
                <a:gridCol w="2397158">
                  <a:extLst>
                    <a:ext uri="{9D8B030D-6E8A-4147-A177-3AD203B41FA5}">
                      <a16:colId xmlns="" xmlns:a16="http://schemas.microsoft.com/office/drawing/2014/main" val="3625997603"/>
                    </a:ext>
                  </a:extLst>
                </a:gridCol>
                <a:gridCol w="25400">
                  <a:extLst>
                    <a:ext uri="{9D8B030D-6E8A-4147-A177-3AD203B41FA5}">
                      <a16:colId xmlns="" xmlns:a16="http://schemas.microsoft.com/office/drawing/2014/main" val="1750095010"/>
                    </a:ext>
                  </a:extLst>
                </a:gridCol>
                <a:gridCol w="184234">
                  <a:extLst>
                    <a:ext uri="{9D8B030D-6E8A-4147-A177-3AD203B41FA5}">
                      <a16:colId xmlns="" xmlns:a16="http://schemas.microsoft.com/office/drawing/2014/main" val="1280744789"/>
                    </a:ext>
                  </a:extLst>
                </a:gridCol>
              </a:tblGrid>
              <a:tr h="5765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Всего укомплектованность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ФАП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стандарту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оснащения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73,6%</a:t>
                      </a:r>
                    </a:p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3156990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комплектованы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 100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0486028"/>
                  </a:ext>
                </a:extLst>
              </a:tr>
              <a:tr h="259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укомплектованы от 80-100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районов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-  27%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85727385"/>
                  </a:ext>
                </a:extLst>
              </a:tr>
              <a:tr h="259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укомплектованы от 50-70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 района  - 73%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0580748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укомплектованы менее 50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07686382"/>
                  </a:ext>
                </a:extLst>
              </a:tr>
              <a:tr h="4035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Минимальный процент укомплектованность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ГБУЗ РБ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с.Миасское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- 53,8%</a:t>
                      </a:r>
                    </a:p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02031984"/>
                  </a:ext>
                </a:extLst>
              </a:tr>
              <a:tr h="4780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Максимальный процент укомплектованности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ГБУЗ РБ г.Аша - 89,3%</a:t>
                      </a:r>
                    </a:p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6451015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29631FE0-52CC-4751-AA1E-897FAD0C4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4060525"/>
              </p:ext>
            </p:extLst>
          </p:nvPr>
        </p:nvGraphicFramePr>
        <p:xfrm>
          <a:off x="1999488" y="3712191"/>
          <a:ext cx="8049387" cy="2532337"/>
        </p:xfrm>
        <a:graphic>
          <a:graphicData uri="http://schemas.openxmlformats.org/drawingml/2006/table">
            <a:tbl>
              <a:tblPr/>
              <a:tblGrid>
                <a:gridCol w="579938">
                  <a:extLst>
                    <a:ext uri="{9D8B030D-6E8A-4147-A177-3AD203B41FA5}">
                      <a16:colId xmlns="" xmlns:a16="http://schemas.microsoft.com/office/drawing/2014/main" val="867695999"/>
                    </a:ext>
                  </a:extLst>
                </a:gridCol>
                <a:gridCol w="6066303">
                  <a:extLst>
                    <a:ext uri="{9D8B030D-6E8A-4147-A177-3AD203B41FA5}">
                      <a16:colId xmlns="" xmlns:a16="http://schemas.microsoft.com/office/drawing/2014/main" val="3000600718"/>
                    </a:ext>
                  </a:extLst>
                </a:gridCol>
                <a:gridCol w="1403146">
                  <a:extLst>
                    <a:ext uri="{9D8B030D-6E8A-4147-A177-3AD203B41FA5}">
                      <a16:colId xmlns="" xmlns:a16="http://schemas.microsoft.com/office/drawing/2014/main" val="3119225143"/>
                    </a:ext>
                  </a:extLst>
                </a:gridCol>
              </a:tblGrid>
              <a:tr h="337106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Перечень оборудования с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оснащенностью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менее 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2554190"/>
                  </a:ext>
                </a:extLst>
              </a:tr>
              <a:tr h="272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Тонометр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транспальпебральный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для измерения внутриглазного давления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036147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Комплект оборудования для наглядной пропаганды здорового образа жизни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78265598"/>
                  </a:ext>
                </a:extLst>
              </a:tr>
              <a:tr h="27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Ингалятор / кислородный баллон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94322091"/>
                  </a:ext>
                </a:extLst>
              </a:tr>
              <a:tr h="3513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Спиртометр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89506856"/>
                  </a:ext>
                </a:extLst>
              </a:tr>
              <a:tr h="27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Анализатор гемоглобина крови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57386252"/>
                  </a:ext>
                </a:extLst>
              </a:tr>
              <a:tr h="27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Автоматический дефибриллятор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973709"/>
                  </a:ext>
                </a:extLst>
              </a:tr>
              <a:tr h="407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Экспресс-анализатор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уровня холестерина в крови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5663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1696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342928-C2CB-47E6-9FB4-D9519123E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48281"/>
            <a:ext cx="8911687" cy="44484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Готовность к оказанию неотложной </a:t>
            </a:r>
            <a:r>
              <a:rPr lang="ru-RU" sz="1800" b="1" dirty="0">
                <a:solidFill>
                  <a:srgbClr val="C00000"/>
                </a:solidFill>
              </a:rPr>
              <a:t>помощи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C7AB5395-0463-41F6-B3DB-F3FB172A2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1263543"/>
              </p:ext>
            </p:extLst>
          </p:nvPr>
        </p:nvGraphicFramePr>
        <p:xfrm>
          <a:off x="2592925" y="593125"/>
          <a:ext cx="8861789" cy="5967842"/>
        </p:xfrm>
        <a:graphic>
          <a:graphicData uri="http://schemas.openxmlformats.org/drawingml/2006/table">
            <a:tbl>
              <a:tblPr/>
              <a:tblGrid>
                <a:gridCol w="718686"/>
                <a:gridCol w="6386955">
                  <a:extLst>
                    <a:ext uri="{9D8B030D-6E8A-4147-A177-3AD203B41FA5}">
                      <a16:colId xmlns="" xmlns:a16="http://schemas.microsoft.com/office/drawing/2014/main" val="1352914029"/>
                    </a:ext>
                  </a:extLst>
                </a:gridCol>
                <a:gridCol w="1756148">
                  <a:extLst>
                    <a:ext uri="{9D8B030D-6E8A-4147-A177-3AD203B41FA5}">
                      <a16:colId xmlns="" xmlns:a16="http://schemas.microsoft.com/office/drawing/2014/main" val="3022709112"/>
                    </a:ext>
                  </a:extLst>
                </a:gridCol>
              </a:tblGrid>
              <a:tr h="7450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показателя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оценки</a:t>
                      </a: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оснащенности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всем осмотренным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ФАПам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0361837"/>
                  </a:ext>
                </a:extLst>
              </a:tr>
              <a:tr h="3619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 smtClean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Аптечка </a:t>
                      </a:r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экстренной профилактики парентеральных инфекций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1261476"/>
                  </a:ext>
                </a:extLst>
              </a:tr>
              <a:tr h="3619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Укладка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оказания помощи при желудочно-кишечном (внутреннем) кровотечении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6295373"/>
                  </a:ext>
                </a:extLst>
              </a:tr>
              <a:tr h="3619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Укладка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оказания помощи при остром нарушении мозгового кровообращения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7449709"/>
                  </a:ext>
                </a:extLst>
              </a:tr>
              <a:tr h="3619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Укладка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оказания помощи при остром коронарном синдроме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60246892"/>
                  </a:ext>
                </a:extLst>
              </a:tr>
              <a:tr h="542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Укладка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универсальная для забора материала от людей и из объектов окружающей среды для исследования на инфекционные заболевания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6203894"/>
                  </a:ext>
                </a:extLst>
              </a:tr>
              <a:tr h="430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Укладка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экстренной профилактики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парентеральных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реакций</a:t>
                      </a: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73365101"/>
                  </a:ext>
                </a:extLst>
              </a:tr>
              <a:tr h="3619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Роторасширитель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одноразовый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354583"/>
                  </a:ext>
                </a:extLst>
              </a:tr>
              <a:tr h="4391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Языкодержатель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2614745"/>
                  </a:ext>
                </a:extLst>
              </a:tr>
              <a:tr h="3619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Мешок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561308"/>
                  </a:ext>
                </a:extLst>
              </a:tr>
              <a:tr h="3619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Пульсоксиметр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портативный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17080"/>
                  </a:ext>
                </a:extLst>
              </a:tr>
              <a:tr h="4391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Электрокардиограф /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кардиоджет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2722655"/>
                  </a:ext>
                </a:extLst>
              </a:tr>
              <a:tr h="3619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Алгоритмы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неотложной мед. помощи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548625"/>
                  </a:ext>
                </a:extLst>
              </a:tr>
              <a:tr h="4391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Набор для </a:t>
                      </a:r>
                      <a:r>
                        <a:rPr lang="ru-RU" sz="1200" b="1" i="0" u="none" strike="noStrike" dirty="0" err="1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коникотомии</a:t>
                      </a:r>
                      <a:endParaRPr lang="ru-RU" sz="12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36,7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838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179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2067DA-4F7F-47C6-97A4-5AE081A24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457" y="235035"/>
            <a:ext cx="9687249" cy="3985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Соотношение количества </a:t>
            </a:r>
            <a:r>
              <a:rPr lang="ru-RU" sz="1600" b="1" dirty="0">
                <a:solidFill>
                  <a:srgbClr val="FF0000"/>
                </a:solidFill>
              </a:rPr>
              <a:t>осмотренных </a:t>
            </a:r>
            <a:r>
              <a:rPr lang="ru-RU" sz="1600" b="1" dirty="0" smtClean="0">
                <a:solidFill>
                  <a:srgbClr val="FF0000"/>
                </a:solidFill>
              </a:rPr>
              <a:t>ФАП и общего числа ФАП на территории области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C50A05FE-9D99-420F-A66A-10F941598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17474"/>
              </p:ext>
            </p:extLst>
          </p:nvPr>
        </p:nvGraphicFramePr>
        <p:xfrm>
          <a:off x="1978270" y="610451"/>
          <a:ext cx="9364920" cy="6002677"/>
        </p:xfrm>
        <a:graphic>
          <a:graphicData uri="http://schemas.openxmlformats.org/drawingml/2006/table">
            <a:tbl>
              <a:tblPr/>
              <a:tblGrid>
                <a:gridCol w="727174">
                  <a:extLst>
                    <a:ext uri="{9D8B030D-6E8A-4147-A177-3AD203B41FA5}">
                      <a16:colId xmlns="" xmlns:a16="http://schemas.microsoft.com/office/drawing/2014/main" val="2210505781"/>
                    </a:ext>
                  </a:extLst>
                </a:gridCol>
                <a:gridCol w="1882676">
                  <a:extLst>
                    <a:ext uri="{9D8B030D-6E8A-4147-A177-3AD203B41FA5}">
                      <a16:colId xmlns="" xmlns:a16="http://schemas.microsoft.com/office/drawing/2014/main" val="3403764252"/>
                    </a:ext>
                  </a:extLst>
                </a:gridCol>
                <a:gridCol w="1343025">
                  <a:extLst>
                    <a:ext uri="{9D8B030D-6E8A-4147-A177-3AD203B41FA5}">
                      <a16:colId xmlns="" xmlns:a16="http://schemas.microsoft.com/office/drawing/2014/main" val="1174299718"/>
                    </a:ext>
                  </a:extLst>
                </a:gridCol>
                <a:gridCol w="1504725">
                  <a:extLst>
                    <a:ext uri="{9D8B030D-6E8A-4147-A177-3AD203B41FA5}">
                      <a16:colId xmlns="" xmlns:a16="http://schemas.microsoft.com/office/drawing/2014/main" val="3740156592"/>
                    </a:ext>
                  </a:extLst>
                </a:gridCol>
                <a:gridCol w="1045316">
                  <a:extLst>
                    <a:ext uri="{9D8B030D-6E8A-4147-A177-3AD203B41FA5}">
                      <a16:colId xmlns="" xmlns:a16="http://schemas.microsoft.com/office/drawing/2014/main" val="1187488027"/>
                    </a:ext>
                  </a:extLst>
                </a:gridCol>
                <a:gridCol w="1287707">
                  <a:extLst>
                    <a:ext uri="{9D8B030D-6E8A-4147-A177-3AD203B41FA5}">
                      <a16:colId xmlns="" xmlns:a16="http://schemas.microsoft.com/office/drawing/2014/main" val="395214379"/>
                    </a:ext>
                  </a:extLst>
                </a:gridCol>
                <a:gridCol w="1574297">
                  <a:extLst>
                    <a:ext uri="{9D8B030D-6E8A-4147-A177-3AD203B41FA5}">
                      <a16:colId xmlns="" xmlns:a16="http://schemas.microsoft.com/office/drawing/2014/main" val="3017701310"/>
                    </a:ext>
                  </a:extLst>
                </a:gridCol>
              </a:tblGrid>
              <a:tr h="699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медицинской организации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прикрепленных ф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ельдшерско-акушерских пунктов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работающих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ФАП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осмотренных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ФАП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осмотренных ФАП от числа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прикрепленных</a:t>
                      </a: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осмотренных ФАП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числа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работающих</a:t>
                      </a: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87967492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№2 г. Миасс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810655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№1  г. Миасс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5381944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г.Карталы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128,6%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7376227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ГБ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г.Златоуст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2551644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№ 1 г.Коркино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9025400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г.Куса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6068030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Г.Кыштым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4777937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№ 3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г.Миасс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6824059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ОБ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г.Чебаркуль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974180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г.Аша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585146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с. Долгодеревенское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5563578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с.Варна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2186922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с.Уйское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7317193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с.Бреды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4182799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г.Верхний Уфалей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4290083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с.Увельский 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1747746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с.Агаповка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7470562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г.Сатка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8129640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с.Фершампенуаз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12594172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с.Еткуль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4272448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с.Кунашак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9071089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г.Касли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446907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г. Нязепетровск"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94884070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г.Верхнеуральск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5335602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с.Миасское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34837668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г.Пласт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9079589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№ 3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г.Копейск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9551810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ОБ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г.Троицк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1968462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 РБ с. Аргаяш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963295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с.Кизильское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5449793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с.Чесма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7163887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г.Катав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2065427"/>
                  </a:ext>
                </a:extLst>
              </a:tr>
              <a:tr h="14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с.Октябрьское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4855914"/>
                  </a:ext>
                </a:extLst>
              </a:tr>
              <a:tr h="265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г.Еманжелинск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4937343"/>
                  </a:ext>
                </a:extLst>
              </a:tr>
              <a:tr h="1073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92,5%</a:t>
                      </a:r>
                    </a:p>
                  </a:txBody>
                  <a:tcPr marL="4498" marR="4498" marT="4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9132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58734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439" y="333632"/>
            <a:ext cx="9344173" cy="370703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</a:rPr>
              <a:t>Готовность к оказанию неотложной помощи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8456415"/>
              </p:ext>
            </p:extLst>
          </p:nvPr>
        </p:nvGraphicFramePr>
        <p:xfrm>
          <a:off x="2199503" y="902046"/>
          <a:ext cx="8921580" cy="3047271"/>
        </p:xfrm>
        <a:graphic>
          <a:graphicData uri="http://schemas.openxmlformats.org/drawingml/2006/table">
            <a:tbl>
              <a:tblPr/>
              <a:tblGrid>
                <a:gridCol w="741405"/>
                <a:gridCol w="6206574"/>
                <a:gridCol w="1973601"/>
              </a:tblGrid>
              <a:tr h="6829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Укомплектованность оснащением для неотложной помощи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оснащенность по всем осмотренным ФАП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 smtClean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укомплектованы </a:t>
                      </a:r>
                      <a:r>
                        <a:rPr lang="ru-RU" sz="16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на 100</a:t>
                      </a:r>
                      <a:r>
                        <a:rPr lang="ru-RU" sz="1600" b="1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 районов</a:t>
                      </a:r>
                      <a:endParaRPr lang="ru-RU" sz="16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426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укомплектованы от 80-100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районов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укомплектованы от 50-70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районов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укомплектованы менее 50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район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Минимальный процент укомплектованность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  <a:endParaRPr lang="ru-RU" sz="16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60440" y="4127157"/>
            <a:ext cx="89606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100%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укомплектованы:  </a:t>
            </a:r>
          </a:p>
          <a:p>
            <a:r>
              <a:rPr lang="ru-RU" sz="1400" dirty="0" smtClean="0"/>
              <a:t>ГБУЗ </a:t>
            </a:r>
            <a:r>
              <a:rPr lang="ru-RU" sz="1400" dirty="0"/>
              <a:t>РБ </a:t>
            </a:r>
            <a:r>
              <a:rPr lang="ru-RU" sz="1400" dirty="0" err="1"/>
              <a:t>с.Кизильское</a:t>
            </a:r>
            <a:r>
              <a:rPr lang="ru-RU" sz="1400" dirty="0"/>
              <a:t>; </a:t>
            </a:r>
            <a:endParaRPr lang="ru-RU" sz="1400" dirty="0" smtClean="0"/>
          </a:p>
          <a:p>
            <a:r>
              <a:rPr lang="ru-RU" sz="1400" dirty="0" smtClean="0"/>
              <a:t>ГБУЗ </a:t>
            </a:r>
            <a:r>
              <a:rPr lang="ru-RU" sz="1400" dirty="0"/>
              <a:t>ГБ №1  г. Миасс; </a:t>
            </a:r>
            <a:endParaRPr lang="ru-RU" sz="1400" dirty="0" smtClean="0"/>
          </a:p>
          <a:p>
            <a:r>
              <a:rPr lang="ru-RU" sz="1400" dirty="0" smtClean="0"/>
              <a:t>ГБУЗ </a:t>
            </a:r>
            <a:r>
              <a:rPr lang="ru-RU" sz="1400" dirty="0"/>
              <a:t>РБ </a:t>
            </a:r>
            <a:r>
              <a:rPr lang="ru-RU" sz="1400" dirty="0" err="1"/>
              <a:t>с.Варна</a:t>
            </a:r>
            <a:r>
              <a:rPr lang="ru-RU" sz="1400" dirty="0"/>
              <a:t>; </a:t>
            </a:r>
            <a:endParaRPr lang="ru-RU" sz="1400" dirty="0" smtClean="0"/>
          </a:p>
          <a:p>
            <a:r>
              <a:rPr lang="ru-RU" sz="1400" dirty="0" smtClean="0"/>
              <a:t>ГБУЗ </a:t>
            </a:r>
            <a:r>
              <a:rPr lang="ru-RU" sz="1400" dirty="0"/>
              <a:t>ГБ </a:t>
            </a:r>
            <a:r>
              <a:rPr lang="ru-RU" sz="1400" dirty="0" err="1"/>
              <a:t>Г.Кыштым</a:t>
            </a:r>
            <a:r>
              <a:rPr lang="ru-RU" sz="1400" dirty="0"/>
              <a:t>; </a:t>
            </a:r>
            <a:endParaRPr lang="ru-RU" sz="1400" dirty="0" smtClean="0"/>
          </a:p>
          <a:p>
            <a:r>
              <a:rPr lang="ru-RU" sz="1400" dirty="0" smtClean="0"/>
              <a:t>ГБУЗ </a:t>
            </a:r>
            <a:r>
              <a:rPr lang="ru-RU" sz="1400" dirty="0"/>
              <a:t>ГБ № 3 </a:t>
            </a:r>
            <a:r>
              <a:rPr lang="ru-RU" sz="1400" dirty="0" err="1"/>
              <a:t>г.Миасс</a:t>
            </a:r>
            <a:r>
              <a:rPr lang="ru-RU" sz="1400" dirty="0"/>
              <a:t>; </a:t>
            </a:r>
            <a:endParaRPr lang="ru-RU" sz="1400" dirty="0" smtClean="0"/>
          </a:p>
          <a:p>
            <a:r>
              <a:rPr lang="ru-RU" sz="1400" dirty="0" smtClean="0"/>
              <a:t>ГБУЗ </a:t>
            </a:r>
            <a:r>
              <a:rPr lang="ru-RU" sz="1400" dirty="0"/>
              <a:t>ГБ № 3 </a:t>
            </a:r>
            <a:r>
              <a:rPr lang="ru-RU" sz="1400" dirty="0" err="1" smtClean="0"/>
              <a:t>г.Копейск</a:t>
            </a:r>
            <a:endParaRPr lang="ru-RU" sz="1400" dirty="0" smtClean="0"/>
          </a:p>
          <a:p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400" b="1" dirty="0">
                <a:solidFill>
                  <a:srgbClr val="C00000"/>
                </a:solidFill>
              </a:rPr>
              <a:t>менее 50% </a:t>
            </a:r>
            <a:r>
              <a:rPr lang="ru-RU" sz="1400" b="1" dirty="0" smtClean="0">
                <a:solidFill>
                  <a:srgbClr val="C00000"/>
                </a:solidFill>
              </a:rPr>
              <a:t>укомплектованы: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ГБУЗ </a:t>
            </a:r>
            <a:r>
              <a:rPr lang="ru-RU" sz="1400" b="1" dirty="0">
                <a:solidFill>
                  <a:srgbClr val="C00000"/>
                </a:solidFill>
              </a:rPr>
              <a:t>ГБ № 1 г</a:t>
            </a:r>
            <a:r>
              <a:rPr lang="ru-RU" sz="1400" b="1" dirty="0" smtClean="0">
                <a:solidFill>
                  <a:srgbClr val="C00000"/>
                </a:solidFill>
              </a:rPr>
              <a:t>. Коркино </a:t>
            </a:r>
            <a:r>
              <a:rPr lang="ru-RU" sz="1400" b="1" dirty="0">
                <a:solidFill>
                  <a:srgbClr val="C00000"/>
                </a:solidFill>
              </a:rPr>
              <a:t>(42,9%); </a:t>
            </a:r>
            <a:endParaRPr lang="ru-RU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0618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2528BA-622A-4299-9959-E04CAE076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653" y="319311"/>
            <a:ext cx="8911687" cy="48079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Благоустройство.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3488650B-092C-4BD3-B78A-9615D838E9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1602402"/>
              </p:ext>
            </p:extLst>
          </p:nvPr>
        </p:nvGraphicFramePr>
        <p:xfrm>
          <a:off x="2403566" y="800101"/>
          <a:ext cx="9261563" cy="5720532"/>
        </p:xfrm>
        <a:graphic>
          <a:graphicData uri="http://schemas.openxmlformats.org/drawingml/2006/table">
            <a:tbl>
              <a:tblPr/>
              <a:tblGrid>
                <a:gridCol w="423601">
                  <a:extLst>
                    <a:ext uri="{9D8B030D-6E8A-4147-A177-3AD203B41FA5}">
                      <a16:colId xmlns="" xmlns:a16="http://schemas.microsoft.com/office/drawing/2014/main" val="2173912095"/>
                    </a:ext>
                  </a:extLst>
                </a:gridCol>
                <a:gridCol w="2351054">
                  <a:extLst>
                    <a:ext uri="{9D8B030D-6E8A-4147-A177-3AD203B41FA5}">
                      <a16:colId xmlns="" xmlns:a16="http://schemas.microsoft.com/office/drawing/2014/main" val="2689491844"/>
                    </a:ext>
                  </a:extLst>
                </a:gridCol>
                <a:gridCol w="953490">
                  <a:extLst>
                    <a:ext uri="{9D8B030D-6E8A-4147-A177-3AD203B41FA5}">
                      <a16:colId xmlns="" xmlns:a16="http://schemas.microsoft.com/office/drawing/2014/main" val="4095501243"/>
                    </a:ext>
                  </a:extLst>
                </a:gridCol>
                <a:gridCol w="953490">
                  <a:extLst>
                    <a:ext uri="{9D8B030D-6E8A-4147-A177-3AD203B41FA5}">
                      <a16:colId xmlns="" xmlns:a16="http://schemas.microsoft.com/office/drawing/2014/main" val="1068010812"/>
                    </a:ext>
                  </a:extLst>
                </a:gridCol>
                <a:gridCol w="851783">
                  <a:extLst>
                    <a:ext uri="{9D8B030D-6E8A-4147-A177-3AD203B41FA5}">
                      <a16:colId xmlns="" xmlns:a16="http://schemas.microsoft.com/office/drawing/2014/main" val="4107820858"/>
                    </a:ext>
                  </a:extLst>
                </a:gridCol>
                <a:gridCol w="1004341">
                  <a:extLst>
                    <a:ext uri="{9D8B030D-6E8A-4147-A177-3AD203B41FA5}">
                      <a16:colId xmlns="" xmlns:a16="http://schemas.microsoft.com/office/drawing/2014/main" val="43212872"/>
                    </a:ext>
                  </a:extLst>
                </a:gridCol>
                <a:gridCol w="610234">
                  <a:extLst>
                    <a:ext uri="{9D8B030D-6E8A-4147-A177-3AD203B41FA5}">
                      <a16:colId xmlns="" xmlns:a16="http://schemas.microsoft.com/office/drawing/2014/main" val="228279810"/>
                    </a:ext>
                  </a:extLst>
                </a:gridCol>
                <a:gridCol w="940777">
                  <a:extLst>
                    <a:ext uri="{9D8B030D-6E8A-4147-A177-3AD203B41FA5}">
                      <a16:colId xmlns="" xmlns:a16="http://schemas.microsoft.com/office/drawing/2014/main" val="1463515725"/>
                    </a:ext>
                  </a:extLst>
                </a:gridCol>
                <a:gridCol w="1172793">
                  <a:extLst>
                    <a:ext uri="{9D8B030D-6E8A-4147-A177-3AD203B41FA5}">
                      <a16:colId xmlns="" xmlns:a16="http://schemas.microsoft.com/office/drawing/2014/main" val="1744383361"/>
                    </a:ext>
                  </a:extLst>
                </a:gridCol>
              </a:tblGrid>
              <a:tr h="7112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ограждение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ограждением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числа осмотренных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входная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</a:t>
                      </a:r>
                    </a:p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входной группой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числа осмотренных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Газоны</a:t>
                      </a:r>
                    </a:p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обустроенными газонами от числа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осмтренных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обеспеченности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благоустройства ФАП от числа осмотренных ФАП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9926086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1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г.Коркино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3668115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Г.Кыштым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6987472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г.Копейск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2661459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с.Варна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95233547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г.Чебаркуль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0744874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с.Еткуль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0918542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г.Троицк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3022714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г.Верхний Уфалей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1562923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с.Уйское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5542924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с.Кизильское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5305550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г.Пласт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24550011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с.Чесма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2541199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с.Увельский 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2513454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г.Верхнеуральск 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7290255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г.Карталы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8355017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 Нязепетровск"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34593607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г.Касли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78765993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г.Куса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0612934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с.Агаповка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8567532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№1  г. Миасс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3241217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с.Октябрьское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1550565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г.Аша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7531411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г.Катав Ивановск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4975839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с.Миасское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5170528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ГБ г.Златоуст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7873947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с.Кунашак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1690643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№2 г. Миасс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4453692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с.Бреды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833923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 Долгодеревенское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0862223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 РБ с. Аргаяш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8454538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с.Фершампенуаз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2230494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г.Сатка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2252570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г.Миасс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9659213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49,30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</a:t>
                      </a:r>
                    </a:p>
                  </a:txBody>
                  <a:tcPr marL="4693" marR="4693" marT="4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0528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5283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FA6B37-5097-4700-972A-C80702785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414" y="259492"/>
            <a:ext cx="9560199" cy="543697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Благоустройство. Обеспечение </a:t>
            </a:r>
            <a:r>
              <a:rPr lang="ru-RU" sz="1600" b="1" dirty="0">
                <a:solidFill>
                  <a:srgbClr val="C00000"/>
                </a:solidFill>
              </a:rPr>
              <a:t>питьевой </a:t>
            </a:r>
            <a:r>
              <a:rPr lang="ru-RU" sz="1600" b="1" dirty="0" smtClean="0">
                <a:solidFill>
                  <a:srgbClr val="C00000"/>
                </a:solidFill>
              </a:rPr>
              <a:t>водой.</a:t>
            </a:r>
            <a:endParaRPr lang="ru-RU" sz="1600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9E1629D9-1831-4D14-B1D4-52D4D76E1E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27493433"/>
              </p:ext>
            </p:extLst>
          </p:nvPr>
        </p:nvGraphicFramePr>
        <p:xfrm>
          <a:off x="2051222" y="803189"/>
          <a:ext cx="8655247" cy="5733004"/>
        </p:xfrm>
        <a:graphic>
          <a:graphicData uri="http://schemas.openxmlformats.org/drawingml/2006/table">
            <a:tbl>
              <a:tblPr/>
              <a:tblGrid>
                <a:gridCol w="741405">
                  <a:extLst>
                    <a:ext uri="{9D8B030D-6E8A-4147-A177-3AD203B41FA5}">
                      <a16:colId xmlns="" xmlns:a16="http://schemas.microsoft.com/office/drawing/2014/main" val="409903154"/>
                    </a:ext>
                  </a:extLst>
                </a:gridCol>
                <a:gridCol w="2930204">
                  <a:extLst>
                    <a:ext uri="{9D8B030D-6E8A-4147-A177-3AD203B41FA5}">
                      <a16:colId xmlns="" xmlns:a16="http://schemas.microsoft.com/office/drawing/2014/main" val="513215519"/>
                    </a:ext>
                  </a:extLst>
                </a:gridCol>
                <a:gridCol w="1703580">
                  <a:extLst>
                    <a:ext uri="{9D8B030D-6E8A-4147-A177-3AD203B41FA5}">
                      <a16:colId xmlns="" xmlns:a16="http://schemas.microsoft.com/office/drawing/2014/main" val="3020595830"/>
                    </a:ext>
                  </a:extLst>
                </a:gridCol>
                <a:gridCol w="2026508">
                  <a:extLst>
                    <a:ext uri="{9D8B030D-6E8A-4147-A177-3AD203B41FA5}">
                      <a16:colId xmlns="" xmlns:a16="http://schemas.microsoft.com/office/drawing/2014/main" val="4080928849"/>
                    </a:ext>
                  </a:extLst>
                </a:gridCol>
                <a:gridCol w="1253550">
                  <a:extLst>
                    <a:ext uri="{9D8B030D-6E8A-4147-A177-3AD203B41FA5}">
                      <a16:colId xmlns="" xmlns:a16="http://schemas.microsoft.com/office/drawing/2014/main" val="3011577865"/>
                    </a:ext>
                  </a:extLst>
                </a:gridCol>
              </a:tblGrid>
              <a:tr h="135561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Приносная вода на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фельдшерско-акушерских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пунктах.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5326396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69886025"/>
                  </a:ext>
                </a:extLst>
              </a:tr>
              <a:tr h="425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района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ФАП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приносной водой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от общего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числа</a:t>
                      </a:r>
                    </a:p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осмотренных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осмотренных ФАП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6241976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с.Чесма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6944749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г.Чебаркуль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23400137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с.Кунашак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097475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с.Кизильское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35350769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с.Агаповка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25491751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№2 г. Миасс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3305795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№1  г. Миасс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374558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с.Еткуль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72,7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2938894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с.Варна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0478999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г.Карталы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70,4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9660680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с.Октябрьское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23721923"/>
                  </a:ext>
                </a:extLst>
              </a:tr>
              <a:tr h="1407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 РБ с. Аргаяш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22717924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с.Увельский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5811542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г.Катав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80,0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0940780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г.Троицк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912964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ГБ г.Златоуст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53439658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с.Фершампенуаз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4170674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 Нязепетровск"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3486376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г.Сатка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9563872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с.Уйское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2011152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с.Бреды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6776954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г.Касли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3636266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г.Верхний Уфалей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8110305"/>
                  </a:ext>
                </a:extLst>
              </a:tr>
              <a:tr h="82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г.Аша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72,7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9904801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1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г.Коркино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6424226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с.Миасское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67454228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г.Верхнеуральск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76,2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7310651"/>
                  </a:ext>
                </a:extLst>
              </a:tr>
              <a:tr h="192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 Долгодеревенское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1957874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г.Пласт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5328339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г.Куса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34664184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Г.Кыштым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94236663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г.Миасс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6108567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г.Копейск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6196499"/>
                  </a:ext>
                </a:extLst>
              </a:tr>
              <a:tr h="1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1380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1287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BF32AE-E7CA-480B-916D-B7B718FA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683" y="375475"/>
            <a:ext cx="8911687" cy="322668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ВЫВОДЫ: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A5EB655-47B3-4B43-9DA4-7C985A743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7683" y="990600"/>
            <a:ext cx="9286929" cy="492062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Приносная вода на </a:t>
            </a:r>
            <a:r>
              <a:rPr lang="ru-RU" dirty="0" smtClean="0"/>
              <a:t>ФАП - </a:t>
            </a:r>
            <a:r>
              <a:rPr lang="ru-RU" b="1" dirty="0">
                <a:solidFill>
                  <a:srgbClr val="C00000"/>
                </a:solidFill>
              </a:rPr>
              <a:t>40%</a:t>
            </a:r>
            <a:r>
              <a:rPr lang="ru-RU" dirty="0"/>
              <a:t> от общего числа осмотренных;</a:t>
            </a:r>
          </a:p>
          <a:p>
            <a:r>
              <a:rPr lang="ru-RU" dirty="0" smtClean="0"/>
              <a:t>В 8 районах </a:t>
            </a:r>
            <a:r>
              <a:rPr lang="ru-RU" dirty="0"/>
              <a:t>области </a:t>
            </a:r>
            <a:r>
              <a:rPr lang="ru-RU" dirty="0" smtClean="0"/>
              <a:t>более 70</a:t>
            </a:r>
            <a:r>
              <a:rPr lang="ru-RU" dirty="0"/>
              <a:t>% </a:t>
            </a:r>
            <a:r>
              <a:rPr lang="ru-RU" dirty="0" err="1"/>
              <a:t>ФАПов</a:t>
            </a:r>
            <a:r>
              <a:rPr lang="ru-RU" dirty="0"/>
              <a:t> не </a:t>
            </a:r>
            <a:r>
              <a:rPr lang="ru-RU" dirty="0" smtClean="0"/>
              <a:t>обеспечены централизованным водоснабжением (скважиной);</a:t>
            </a:r>
            <a:endParaRPr lang="ru-RU" dirty="0"/>
          </a:p>
          <a:p>
            <a:r>
              <a:rPr lang="ru-RU" dirty="0"/>
              <a:t>В 95% случаев это вода из ближайшего колодца или колонки;</a:t>
            </a:r>
          </a:p>
          <a:p>
            <a:r>
              <a:rPr lang="ru-RU" dirty="0"/>
              <a:t>В соответствии с Постановлением Главного государственного санитарного врача РФ от 24 декабря 2020 г. № 44 "Об утверждении санитарных правил СП 2.1.3678 - 20 «Санитарно-эпидемиологические требования к эксплуатации помещений, зданий, сооружений, оборудования и транспорта, а также условиям деятельности хозяйствующих субъектов, осуществляющих продажу товаров, выполнение работ или оказание услуг» -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	«При </a:t>
            </a:r>
            <a:r>
              <a:rPr lang="ru-RU" dirty="0">
                <a:solidFill>
                  <a:srgbClr val="C00000"/>
                </a:solidFill>
              </a:rPr>
              <a:t>невозможности оборудования водопровода в фельдшерских </a:t>
            </a:r>
            <a:r>
              <a:rPr lang="ru-RU" dirty="0" smtClean="0">
                <a:solidFill>
                  <a:srgbClr val="C00000"/>
                </a:solidFill>
              </a:rPr>
              <a:t>	здравпунктах</a:t>
            </a:r>
            <a:r>
              <a:rPr lang="ru-RU" dirty="0">
                <a:solidFill>
                  <a:srgbClr val="C00000"/>
                </a:solidFill>
              </a:rPr>
              <a:t>, фельдшерско-акушерских пунктах, врачебных </a:t>
            </a:r>
            <a:r>
              <a:rPr lang="ru-RU" dirty="0" smtClean="0">
                <a:solidFill>
                  <a:srgbClr val="C00000"/>
                </a:solidFill>
              </a:rPr>
              <a:t>	амбулаториях</a:t>
            </a:r>
            <a:r>
              <a:rPr lang="ru-RU" dirty="0">
                <a:solidFill>
                  <a:srgbClr val="C00000"/>
                </a:solidFill>
              </a:rPr>
              <a:t>, здравпунктах, поликлиниках, поликлинических </a:t>
            </a:r>
            <a:r>
              <a:rPr lang="ru-RU" dirty="0" smtClean="0">
                <a:solidFill>
                  <a:srgbClr val="C00000"/>
                </a:solidFill>
              </a:rPr>
              <a:t>	подразделениях </a:t>
            </a:r>
            <a:r>
              <a:rPr lang="ru-RU" dirty="0">
                <a:solidFill>
                  <a:srgbClr val="C00000"/>
                </a:solidFill>
              </a:rPr>
              <a:t>медицинских организаций, отделениях медицинской </a:t>
            </a:r>
            <a:r>
              <a:rPr lang="ru-RU" dirty="0" smtClean="0">
                <a:solidFill>
                  <a:srgbClr val="C00000"/>
                </a:solidFill>
              </a:rPr>
              <a:t>	профилактики</a:t>
            </a:r>
            <a:r>
              <a:rPr lang="ru-RU" dirty="0">
                <a:solidFill>
                  <a:srgbClr val="C00000"/>
                </a:solidFill>
              </a:rPr>
              <a:t>, центрах здоровья </a:t>
            </a:r>
            <a:r>
              <a:rPr lang="ru-RU" b="1" dirty="0">
                <a:solidFill>
                  <a:srgbClr val="C00000"/>
                </a:solidFill>
              </a:rPr>
              <a:t>используется бутилированная </a:t>
            </a:r>
            <a:r>
              <a:rPr lang="ru-RU" b="1" dirty="0" smtClean="0">
                <a:solidFill>
                  <a:srgbClr val="C00000"/>
                </a:solidFill>
              </a:rPr>
              <a:t>вода»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93030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C11353-A7D0-419E-887A-8310A4658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774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Благоустройство. Печное отопление.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xmlns="" id="{F15AD990-0A9A-463C-ABBA-45B6E393000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589213" y="1257299"/>
          <a:ext cx="8915400" cy="521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74054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32FDF7-83BD-4549-B58D-95A7FE4B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29185"/>
            <a:ext cx="8911687" cy="40233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/>
                </a:solidFill>
              </a:rPr>
              <a:t>Выводы: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FCC94C-76AE-4D47-81A6-1A544B821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829056"/>
            <a:ext cx="8915400" cy="5791199"/>
          </a:xfrm>
        </p:spPr>
        <p:txBody>
          <a:bodyPr>
            <a:normAutofit/>
          </a:bodyPr>
          <a:lstStyle/>
          <a:p>
            <a:r>
              <a:rPr lang="ru-RU" dirty="0"/>
              <a:t>Только в </a:t>
            </a:r>
            <a:r>
              <a:rPr lang="ru-RU" b="1" dirty="0">
                <a:solidFill>
                  <a:srgbClr val="C00000"/>
                </a:solidFill>
              </a:rPr>
              <a:t>3 </a:t>
            </a:r>
            <a:r>
              <a:rPr lang="ru-RU" dirty="0"/>
              <a:t> районах области обеспечено 100% благоустройства ФАП (ограждения, входная группа, газоны)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ГБУЗ </a:t>
            </a:r>
            <a:r>
              <a:rPr lang="ru-RU" dirty="0"/>
              <a:t>ГБ № 1 </a:t>
            </a:r>
            <a:r>
              <a:rPr lang="ru-RU" dirty="0" err="1"/>
              <a:t>г.Коркино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ГБУЗ </a:t>
            </a:r>
            <a:r>
              <a:rPr lang="ru-RU" dirty="0"/>
              <a:t>ГБ </a:t>
            </a:r>
            <a:r>
              <a:rPr lang="ru-RU" dirty="0" err="1"/>
              <a:t>Г.Кыштым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ГБУЗ </a:t>
            </a:r>
            <a:r>
              <a:rPr lang="ru-RU" dirty="0"/>
              <a:t>ГБ № 3 </a:t>
            </a:r>
            <a:r>
              <a:rPr lang="ru-RU" dirty="0" err="1"/>
              <a:t>г.Копейск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b="1" dirty="0" smtClean="0">
                <a:solidFill>
                  <a:srgbClr val="C00000"/>
                </a:solidFill>
              </a:rPr>
              <a:t>13</a:t>
            </a:r>
            <a:r>
              <a:rPr lang="ru-RU" dirty="0" smtClean="0"/>
              <a:t> </a:t>
            </a:r>
            <a:r>
              <a:rPr lang="ru-RU" dirty="0"/>
              <a:t>районах области обеспеченность благоустройства  ФАП составляет </a:t>
            </a:r>
            <a:r>
              <a:rPr lang="ru-RU" b="1" dirty="0">
                <a:solidFill>
                  <a:srgbClr val="C00000"/>
                </a:solidFill>
              </a:rPr>
              <a:t>менее 50%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ГБУЗ </a:t>
            </a:r>
            <a:r>
              <a:rPr lang="ru-RU" dirty="0"/>
              <a:t>ГБ №1  г. Миасс; ГБУЗ РБ </a:t>
            </a:r>
            <a:r>
              <a:rPr lang="ru-RU" dirty="0" err="1"/>
              <a:t>с.Октябрьское</a:t>
            </a:r>
            <a:r>
              <a:rPr lang="ru-RU" dirty="0"/>
              <a:t>; ГБУЗ РБ </a:t>
            </a:r>
            <a:r>
              <a:rPr lang="ru-RU" dirty="0" err="1"/>
              <a:t>г.Аша</a:t>
            </a:r>
            <a:r>
              <a:rPr lang="ru-RU" dirty="0"/>
              <a:t>; ГБУЗ РБ </a:t>
            </a:r>
            <a:r>
              <a:rPr lang="ru-RU" dirty="0" err="1"/>
              <a:t>г.Катав</a:t>
            </a:r>
            <a:r>
              <a:rPr lang="ru-RU" dirty="0"/>
              <a:t> </a:t>
            </a:r>
            <a:r>
              <a:rPr lang="ru-RU" dirty="0" err="1"/>
              <a:t>Ивановск</a:t>
            </a:r>
            <a:r>
              <a:rPr lang="ru-RU" dirty="0"/>
              <a:t>; ГБУЗ РБ </a:t>
            </a:r>
            <a:r>
              <a:rPr lang="ru-RU" dirty="0" err="1"/>
              <a:t>с.Миасское</a:t>
            </a:r>
            <a:r>
              <a:rPr lang="ru-RU" dirty="0"/>
              <a:t>;  ГБУЗ ГБ </a:t>
            </a:r>
            <a:r>
              <a:rPr lang="ru-RU" dirty="0" err="1"/>
              <a:t>г.Златоуст</a:t>
            </a:r>
            <a:r>
              <a:rPr lang="ru-RU" dirty="0"/>
              <a:t>;  ГБУЗ РБ </a:t>
            </a:r>
            <a:r>
              <a:rPr lang="ru-RU" dirty="0" err="1"/>
              <a:t>с.Кунашак</a:t>
            </a:r>
            <a:r>
              <a:rPr lang="ru-RU" dirty="0"/>
              <a:t>; ГБУЗ ГБ №2 г. Миасс; ГБУЗ РБ </a:t>
            </a:r>
            <a:r>
              <a:rPr lang="ru-RU" dirty="0" err="1"/>
              <a:t>с.Бреды</a:t>
            </a:r>
            <a:r>
              <a:rPr lang="ru-RU" dirty="0"/>
              <a:t>; ГБУЗ РБ </a:t>
            </a:r>
            <a:r>
              <a:rPr lang="ru-RU" dirty="0" err="1"/>
              <a:t>с.Долгодеревенское</a:t>
            </a:r>
            <a:r>
              <a:rPr lang="ru-RU" dirty="0"/>
              <a:t>; ГБУЗ  РБ с. Аргаяш; ГБУЗ РБ </a:t>
            </a:r>
            <a:r>
              <a:rPr lang="ru-RU" dirty="0" err="1"/>
              <a:t>с.Фершампенуаз</a:t>
            </a:r>
            <a:r>
              <a:rPr lang="ru-RU" dirty="0"/>
              <a:t>; ГБУЗ РБ </a:t>
            </a:r>
            <a:r>
              <a:rPr lang="ru-RU" dirty="0" err="1"/>
              <a:t>г.Сатка</a:t>
            </a:r>
            <a:r>
              <a:rPr lang="ru-RU" dirty="0"/>
              <a:t>; ГБУЗ ГБ № 3 </a:t>
            </a:r>
            <a:r>
              <a:rPr lang="ru-RU" dirty="0" err="1"/>
              <a:t>г.Миасс</a:t>
            </a:r>
            <a:r>
              <a:rPr lang="ru-RU" dirty="0"/>
              <a:t>; </a:t>
            </a:r>
          </a:p>
          <a:p>
            <a:r>
              <a:rPr lang="ru-RU" dirty="0"/>
              <a:t>В </a:t>
            </a:r>
            <a:r>
              <a:rPr lang="ru-RU" b="1" dirty="0">
                <a:solidFill>
                  <a:srgbClr val="C00000"/>
                </a:solidFill>
              </a:rPr>
              <a:t>10</a:t>
            </a:r>
            <a:r>
              <a:rPr lang="ru-RU" dirty="0"/>
              <a:t> районах области сохранено печное отопление,  в том числе в  2-х районах более чем в 70% осмотренных </a:t>
            </a:r>
            <a:r>
              <a:rPr lang="ru-RU" dirty="0" err="1"/>
              <a:t>ФАПов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ГБУЗ РБ  Нязепетровск - </a:t>
            </a:r>
            <a:r>
              <a:rPr lang="ru-RU" sz="2000" b="1" dirty="0">
                <a:solidFill>
                  <a:srgbClr val="C00000"/>
                </a:solidFill>
              </a:rPr>
              <a:t>70%;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ГБУЗ </a:t>
            </a:r>
            <a:r>
              <a:rPr lang="ru-RU" sz="2000" b="1" dirty="0">
                <a:solidFill>
                  <a:srgbClr val="C00000"/>
                </a:solidFill>
              </a:rPr>
              <a:t>ГБ </a:t>
            </a:r>
            <a:r>
              <a:rPr lang="ru-RU" sz="2000" b="1" dirty="0" smtClean="0">
                <a:solidFill>
                  <a:srgbClr val="C00000"/>
                </a:solidFill>
              </a:rPr>
              <a:t> Катав-</a:t>
            </a:r>
            <a:r>
              <a:rPr lang="ru-RU" sz="2000" b="1" dirty="0" err="1" smtClean="0">
                <a:solidFill>
                  <a:srgbClr val="C00000"/>
                </a:solidFill>
              </a:rPr>
              <a:t>Ивановск</a:t>
            </a:r>
            <a:r>
              <a:rPr lang="ru-RU" sz="2000" b="1" dirty="0" smtClean="0">
                <a:solidFill>
                  <a:srgbClr val="C00000"/>
                </a:solidFill>
              </a:rPr>
              <a:t> - 71,4</a:t>
            </a:r>
            <a:r>
              <a:rPr lang="ru-RU" sz="2000" b="1" dirty="0">
                <a:solidFill>
                  <a:srgbClr val="C00000"/>
                </a:solidFill>
              </a:rPr>
              <a:t>%</a:t>
            </a:r>
          </a:p>
        </p:txBody>
      </p:sp>
    </p:spTree>
    <p:extLst>
      <p:ext uri="{BB962C8B-B14F-4D97-AF65-F5344CB8AC3E}">
        <p14:creationId xmlns="" xmlns:p14="http://schemas.microsoft.com/office/powerpoint/2010/main" val="2411967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600428-760B-43CC-8FC2-042B1898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205" y="263922"/>
            <a:ext cx="8911687" cy="37651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</a:rPr>
              <a:t>Утилизация медицинских </a:t>
            </a:r>
            <a:r>
              <a:rPr lang="ru-RU" sz="1800" b="1" dirty="0" smtClean="0">
                <a:solidFill>
                  <a:srgbClr val="C00000"/>
                </a:solidFill>
              </a:rPr>
              <a:t>отходов </a:t>
            </a:r>
            <a:endParaRPr lang="ru-RU" sz="1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7C7B4357-66E7-41A4-B6EF-27BC037BDF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87444094"/>
              </p:ext>
            </p:extLst>
          </p:nvPr>
        </p:nvGraphicFramePr>
        <p:xfrm>
          <a:off x="2167002" y="789135"/>
          <a:ext cx="9532307" cy="5724826"/>
        </p:xfrm>
        <a:graphic>
          <a:graphicData uri="http://schemas.openxmlformats.org/drawingml/2006/table">
            <a:tbl>
              <a:tblPr/>
              <a:tblGrid>
                <a:gridCol w="825580">
                  <a:extLst>
                    <a:ext uri="{9D8B030D-6E8A-4147-A177-3AD203B41FA5}">
                      <a16:colId xmlns="" xmlns:a16="http://schemas.microsoft.com/office/drawing/2014/main" val="3400008110"/>
                    </a:ext>
                  </a:extLst>
                </a:gridCol>
                <a:gridCol w="2564417">
                  <a:extLst>
                    <a:ext uri="{9D8B030D-6E8A-4147-A177-3AD203B41FA5}">
                      <a16:colId xmlns="" xmlns:a16="http://schemas.microsoft.com/office/drawing/2014/main" val="2307117838"/>
                    </a:ext>
                  </a:extLst>
                </a:gridCol>
                <a:gridCol w="1464611">
                  <a:extLst>
                    <a:ext uri="{9D8B030D-6E8A-4147-A177-3AD203B41FA5}">
                      <a16:colId xmlns="" xmlns:a16="http://schemas.microsoft.com/office/drawing/2014/main" val="2682210599"/>
                    </a:ext>
                  </a:extLst>
                </a:gridCol>
                <a:gridCol w="1777279">
                  <a:extLst>
                    <a:ext uri="{9D8B030D-6E8A-4147-A177-3AD203B41FA5}">
                      <a16:colId xmlns="" xmlns:a16="http://schemas.microsoft.com/office/drawing/2014/main" val="95066344"/>
                    </a:ext>
                  </a:extLst>
                </a:gridCol>
                <a:gridCol w="1419355">
                  <a:extLst>
                    <a:ext uri="{9D8B030D-6E8A-4147-A177-3AD203B41FA5}">
                      <a16:colId xmlns="" xmlns:a16="http://schemas.microsoft.com/office/drawing/2014/main" val="77319668"/>
                    </a:ext>
                  </a:extLst>
                </a:gridCol>
                <a:gridCol w="1481065">
                  <a:extLst>
                    <a:ext uri="{9D8B030D-6E8A-4147-A177-3AD203B41FA5}">
                      <a16:colId xmlns="" xmlns:a16="http://schemas.microsoft.com/office/drawing/2014/main" val="2887337931"/>
                    </a:ext>
                  </a:extLst>
                </a:gridCol>
              </a:tblGrid>
              <a:tr h="5924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медицинской организации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Самостоятельно утилизирует работник ФАП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Вывоз транспортом ЛПУ до основного здания и далее утилизация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осмотренных ФАП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вывоза отходов от числа осмотренных ФАП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41117341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с.Чесма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9022749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с.Кизильское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5161478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№2 г. Миасс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9749047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№1  г. Миасс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5565215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с.Еткуль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5492531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с.Варна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4962616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ГБ г.Златоуст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7474880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г.Касли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1509505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г.Аша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032241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1 г.Коркино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8176572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г.Куса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8701664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Г.Кыштым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703238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г.Миасс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7712367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г.Копейск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1854496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с.Агаповка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5897910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г.Троицк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3302655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с.Уйское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2217716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г.Верхнеуральск 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3301269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с.Увельский 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8509997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с.Миасское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5669184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г.Сатка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4350575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с.Октябрьское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61474766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г.Верхний Уфалей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5549647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г.Чебаркуль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39225082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г.Катав Ивановск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5734660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с.Фершампенуаз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21649015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г.Пласт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3594975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 Нязепетровск"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70,0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5327618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 Долгодеревенское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0338763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 РБ с. Аргаяш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306955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г.Карталы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6018778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с.Бреды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4092736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с.Кунашак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7143700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</a:t>
                      </a:r>
                    </a:p>
                  </a:txBody>
                  <a:tcPr marL="4965" marR="4965" marT="4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1313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59738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62E0D8-1E8D-4501-9512-4BCB5188C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079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Выводы: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89D1D4-4A35-4E36-8CD3-452C98FCE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04925"/>
            <a:ext cx="8915400" cy="4606297"/>
          </a:xfrm>
        </p:spPr>
        <p:txBody>
          <a:bodyPr>
            <a:normAutofit/>
          </a:bodyPr>
          <a:lstStyle/>
          <a:p>
            <a:r>
              <a:rPr lang="ru-RU" sz="2400" dirty="0"/>
              <a:t>В </a:t>
            </a:r>
            <a:r>
              <a:rPr lang="ru-RU" sz="2400" b="1" dirty="0">
                <a:solidFill>
                  <a:srgbClr val="C00000"/>
                </a:solidFill>
              </a:rPr>
              <a:t>19</a:t>
            </a:r>
            <a:r>
              <a:rPr lang="ru-RU" sz="2400" dirty="0"/>
              <a:t> районах области </a:t>
            </a:r>
            <a:r>
              <a:rPr lang="ru-RU" sz="2400" b="1" dirty="0">
                <a:solidFill>
                  <a:srgbClr val="C00000"/>
                </a:solidFill>
              </a:rPr>
              <a:t>39</a:t>
            </a:r>
            <a:r>
              <a:rPr lang="ru-RU" sz="2400" dirty="0"/>
              <a:t> </a:t>
            </a:r>
            <a:r>
              <a:rPr lang="ru-RU" sz="2400" dirty="0" smtClean="0"/>
              <a:t>ФАП </a:t>
            </a:r>
            <a:r>
              <a:rPr lang="ru-RU" sz="2400" dirty="0"/>
              <a:t>не обеспечены вывозом и утилизацией медицинских отходов;</a:t>
            </a:r>
          </a:p>
          <a:p>
            <a:r>
              <a:rPr lang="ru-RU" sz="2400" dirty="0"/>
              <a:t>Самое большое количество </a:t>
            </a:r>
            <a:r>
              <a:rPr lang="ru-RU" sz="2400" dirty="0" smtClean="0"/>
              <a:t>ФАП </a:t>
            </a:r>
            <a:r>
              <a:rPr lang="ru-RU" sz="2400" dirty="0"/>
              <a:t>не обеспеченных </a:t>
            </a:r>
            <a:r>
              <a:rPr lang="ru-RU" sz="2400" dirty="0" smtClean="0"/>
              <a:t>вывозом  </a:t>
            </a:r>
            <a:r>
              <a:rPr lang="ru-RU" sz="2400" dirty="0"/>
              <a:t>медицинских </a:t>
            </a:r>
            <a:r>
              <a:rPr lang="ru-RU" sz="2400" dirty="0" smtClean="0"/>
              <a:t>отходов специализированным автотранспортом</a:t>
            </a:r>
          </a:p>
          <a:p>
            <a:pPr marL="0" indent="0">
              <a:buNone/>
            </a:pPr>
            <a:r>
              <a:rPr lang="ru-RU" sz="2400" dirty="0" smtClean="0"/>
              <a:t>    </a:t>
            </a:r>
            <a:r>
              <a:rPr lang="ru-RU" sz="2400" b="1" dirty="0" smtClean="0">
                <a:solidFill>
                  <a:srgbClr val="C00000"/>
                </a:solidFill>
              </a:rPr>
              <a:t>ГБУЗ </a:t>
            </a:r>
            <a:r>
              <a:rPr lang="ru-RU" sz="2400" b="1" dirty="0">
                <a:solidFill>
                  <a:srgbClr val="C00000"/>
                </a:solidFill>
              </a:rPr>
              <a:t>РБ </a:t>
            </a:r>
            <a:r>
              <a:rPr lang="ru-RU" sz="2400" b="1" dirty="0" err="1">
                <a:solidFill>
                  <a:srgbClr val="C00000"/>
                </a:solidFill>
              </a:rPr>
              <a:t>с.Кунашак</a:t>
            </a:r>
            <a:r>
              <a:rPr lang="ru-RU" sz="2400" b="1" dirty="0">
                <a:solidFill>
                  <a:srgbClr val="C00000"/>
                </a:solidFill>
              </a:rPr>
              <a:t> – 23 </a:t>
            </a:r>
            <a:r>
              <a:rPr lang="ru-RU" sz="2400" b="1" dirty="0" err="1">
                <a:solidFill>
                  <a:srgbClr val="C00000"/>
                </a:solidFill>
              </a:rPr>
              <a:t>ФАПа</a:t>
            </a:r>
            <a:r>
              <a:rPr lang="ru-RU" sz="2400" dirty="0"/>
              <a:t>;</a:t>
            </a:r>
          </a:p>
          <a:p>
            <a:r>
              <a:rPr lang="ru-RU" sz="2400" dirty="0"/>
              <a:t>В </a:t>
            </a:r>
            <a:r>
              <a:rPr lang="ru-RU" sz="2400" b="1" dirty="0">
                <a:solidFill>
                  <a:srgbClr val="00B050"/>
                </a:solidFill>
              </a:rPr>
              <a:t>14 </a:t>
            </a:r>
            <a:r>
              <a:rPr lang="ru-RU" sz="2400" dirty="0"/>
              <a:t>районах области на </a:t>
            </a:r>
            <a:r>
              <a:rPr lang="ru-RU" sz="2400" b="1" dirty="0">
                <a:solidFill>
                  <a:srgbClr val="00B050"/>
                </a:solidFill>
              </a:rPr>
              <a:t>100%</a:t>
            </a:r>
            <a:r>
              <a:rPr lang="ru-RU" sz="2400" dirty="0"/>
              <a:t> обеспечена утилизация медицинских отходов путем вывоза из </a:t>
            </a:r>
            <a:r>
              <a:rPr lang="ru-RU" sz="2400" dirty="0" smtClean="0"/>
              <a:t>ФАП;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699989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1680" y="365760"/>
            <a:ext cx="9760297" cy="4998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Размещение информации о ФАП на сайте медицинской организации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10393" y="3985405"/>
            <a:ext cx="5078264" cy="1598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85336" y="1644319"/>
            <a:ext cx="5046453" cy="18580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88065" y="1690778"/>
            <a:ext cx="5295900" cy="3907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4551" y="314326"/>
            <a:ext cx="9390062" cy="352424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Рекомендовано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9775" y="723900"/>
            <a:ext cx="9494837" cy="5810249"/>
          </a:xfrm>
        </p:spPr>
        <p:txBody>
          <a:bodyPr>
            <a:normAutofit/>
          </a:bodyPr>
          <a:lstStyle/>
          <a:p>
            <a:pPr lvl="0"/>
            <a:r>
              <a:rPr lang="ru-RU" sz="1100" b="1" dirty="0" smtClean="0"/>
              <a:t>Разместить на официальных сайтах медицинских организаций в разделе «Районные подразделения» – информацию о ФАП, сотрудниках ФАП, графике приема каждого ФАП медицинской организации. </a:t>
            </a:r>
            <a:r>
              <a:rPr lang="ru-RU" sz="1100" b="1" smtClean="0"/>
              <a:t>Создать единую форму информационного стенда и обеспечить его наличие на каждом ФАП</a:t>
            </a:r>
          </a:p>
          <a:p>
            <a:r>
              <a:rPr lang="ru-RU" sz="1100" b="1" smtClean="0"/>
              <a:t>Организовать </a:t>
            </a:r>
            <a:r>
              <a:rPr lang="ru-RU" sz="1100" b="1" dirty="0" smtClean="0"/>
              <a:t>выездные формы работы для обслуживания населения на территориях, прикрепленных к неработающим ФАП, внести территории в график работы передвижных мобильных комплексов, организовать медицинское обслуживание населения за счет совмещения и совместительства фельдшерами и использования автотранспорта МО - мобильный фельдшер, передвижной ФАП).</a:t>
            </a:r>
          </a:p>
          <a:p>
            <a:r>
              <a:rPr lang="ru-RU" sz="1100" b="1" dirty="0" smtClean="0"/>
              <a:t>Возобновить выездную работу врачей – специалистов (врачей общей практики) на ФАП, утвердить графики выезда (вакцинальная бригада: педиатр и процедурная медсестра, фельдшерско-акушерская бригада для проведения 1 этапа диспансеризации, специализированная выездная врачебная бригада: гинеколог и акушерка)</a:t>
            </a:r>
          </a:p>
          <a:p>
            <a:r>
              <a:rPr lang="ru-RU" sz="1100" b="1" dirty="0" smtClean="0"/>
              <a:t>Обеспечить ежемесячный контроль проводимых </a:t>
            </a:r>
            <a:r>
              <a:rPr lang="ru-RU" sz="1100" b="1" dirty="0" err="1" smtClean="0"/>
              <a:t>подворовых</a:t>
            </a:r>
            <a:r>
              <a:rPr lang="ru-RU" sz="1100" b="1" dirty="0" smtClean="0"/>
              <a:t> обходов, ежемесячный контроль сдачи статистических талонов и выполнения плана</a:t>
            </a:r>
          </a:p>
          <a:p>
            <a:pPr lvl="0"/>
            <a:r>
              <a:rPr lang="ru-RU" sz="1100" b="1" dirty="0" smtClean="0"/>
              <a:t>Продолжить взаимодействие с органами </a:t>
            </a:r>
            <a:r>
              <a:rPr lang="ru-RU" sz="1100" b="1" dirty="0" smtClean="0"/>
              <a:t>соцзащиты</a:t>
            </a:r>
            <a:endParaRPr lang="ru-RU" sz="1100" b="1" dirty="0" smtClean="0"/>
          </a:p>
          <a:p>
            <a:r>
              <a:rPr lang="ru-RU" sz="1100" b="1" dirty="0" smtClean="0"/>
              <a:t>Вести </a:t>
            </a:r>
            <a:r>
              <a:rPr lang="ru-RU" sz="1100" b="1" dirty="0" smtClean="0"/>
              <a:t>организационно-методическую работу среди фельдшеров – проведение конференций и обучающих семинаров, включая отработку практических навыков по первичной СЛР и при  неотложных состояниях, по </a:t>
            </a:r>
            <a:r>
              <a:rPr lang="ru-RU" sz="1100" b="1" dirty="0" err="1" smtClean="0"/>
              <a:t>вопросм</a:t>
            </a:r>
            <a:r>
              <a:rPr lang="ru-RU" sz="1100" b="1" dirty="0" smtClean="0"/>
              <a:t> проведении диспансеризации, ведения медицинской документации.  </a:t>
            </a:r>
          </a:p>
          <a:p>
            <a:pPr lvl="0"/>
            <a:r>
              <a:rPr lang="ru-RU" sz="1100" b="1" dirty="0" smtClean="0"/>
              <a:t>С </a:t>
            </a:r>
            <a:r>
              <a:rPr lang="ru-RU" sz="1100" b="1" dirty="0" smtClean="0"/>
              <a:t>целью реализации фармацевтической деятельности организовать отпуск лекарственных препаратов на каждом работающем ФАП, провести обучение сотрудников ФАП по программе "Организация хранения и отпуска лекарственных препаратов  в медицинских организациях, имеющих лицензию на фармацевтическую деятельность»</a:t>
            </a:r>
          </a:p>
          <a:p>
            <a:pPr lvl="0"/>
            <a:r>
              <a:rPr lang="ru-RU" sz="1100" b="1" dirty="0" smtClean="0"/>
              <a:t>В отдаленных и малонаселенных пунктах организовать доставку лекарственных препаратов для </a:t>
            </a:r>
            <a:r>
              <a:rPr lang="ru-RU" sz="1100" b="1" dirty="0" err="1" smtClean="0"/>
              <a:t>маломобильных</a:t>
            </a:r>
            <a:r>
              <a:rPr lang="ru-RU" sz="1100" b="1" dirty="0" smtClean="0"/>
              <a:t> пациентов.</a:t>
            </a:r>
          </a:p>
          <a:p>
            <a:pPr lvl="0"/>
            <a:r>
              <a:rPr lang="ru-RU" sz="1100" b="1" dirty="0" smtClean="0"/>
              <a:t>Организовать </a:t>
            </a:r>
            <a:r>
              <a:rPr lang="ru-RU" sz="1100" b="1" dirty="0" smtClean="0"/>
              <a:t>автоматизированные рабочие места для фельдшеров (обеспечить наличие компьютеров и подключение к системе Барс, подключение по локальной сети, оборудовать рабочие места принтерами) </a:t>
            </a:r>
          </a:p>
          <a:p>
            <a:pPr lvl="0"/>
            <a:endParaRPr lang="ru-RU" sz="1000" dirty="0" smtClean="0"/>
          </a:p>
          <a:p>
            <a:endParaRPr lang="ru-RU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4B91B058-7ABA-4467-B329-84EF4A087B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6859183"/>
              </p:ext>
            </p:extLst>
          </p:nvPr>
        </p:nvGraphicFramePr>
        <p:xfrm>
          <a:off x="2165131" y="189187"/>
          <a:ext cx="9339482" cy="572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51801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4551" y="314326"/>
            <a:ext cx="9390062" cy="352424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Рекомендовано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9775" y="723900"/>
            <a:ext cx="9494837" cy="5810249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Провести обучение сотрудников правилам работы  в МИС Барс и </a:t>
            </a:r>
            <a:r>
              <a:rPr lang="ru-RU" sz="1200" b="1" dirty="0" err="1" smtClean="0"/>
              <a:t>др</a:t>
            </a:r>
            <a:r>
              <a:rPr lang="ru-RU" sz="1200" b="1" dirty="0" smtClean="0"/>
              <a:t> электронных сервисах с целью повышения их профессиональной грамотности (экспертиза временной нетрудоспособности– электронные больничные листы, бесплатные лекарственные препараты для льготной категории граждан, статистическая обработка информации, ведение электронных документов)</a:t>
            </a:r>
          </a:p>
          <a:p>
            <a:r>
              <a:rPr lang="ru-RU" sz="1200" b="1" dirty="0" smtClean="0"/>
              <a:t>Привести </a:t>
            </a:r>
            <a:r>
              <a:rPr lang="ru-RU" sz="1200" b="1" dirty="0" smtClean="0"/>
              <a:t>в соответствие материально-техническое оснащение ФАП согласно стандарта, в первую очередь, обеспечить наличие аппаратуры для проведения базовой сердечно-легочной реанимации (мешок </a:t>
            </a:r>
            <a:r>
              <a:rPr lang="ru-RU" sz="1200" b="1" dirty="0" err="1" smtClean="0"/>
              <a:t>Амбу</a:t>
            </a:r>
            <a:r>
              <a:rPr lang="ru-RU" sz="1200" b="1" dirty="0" smtClean="0"/>
              <a:t>). Обеспечить наличие на каждом ФАП аптечек неотложной помощи с алгоритмами действий, утвержденными руководителем медицинской организации. При отсутствии необходимых укладок разработать алгоритмы действий медперсонала. Провести поверку и ремонт медицинского </a:t>
            </a:r>
            <a:r>
              <a:rPr lang="ru-RU" sz="1200" b="1" dirty="0" smtClean="0"/>
              <a:t>оборудования</a:t>
            </a:r>
          </a:p>
          <a:p>
            <a:pPr lvl="0"/>
            <a:r>
              <a:rPr lang="ru-RU" sz="1200" b="1" dirty="0" smtClean="0"/>
              <a:t>Определить перечень ЧС для  ФАП и разработать алгоритмы действий при ЧС.</a:t>
            </a:r>
          </a:p>
          <a:p>
            <a:pPr lvl="0"/>
            <a:r>
              <a:rPr lang="ru-RU" sz="1200" b="1" dirty="0" smtClean="0"/>
              <a:t>Обеспечить </a:t>
            </a:r>
            <a:r>
              <a:rPr lang="ru-RU" sz="1200" b="1" dirty="0" smtClean="0"/>
              <a:t>контроль за деятельностью ФАП: ежеквартальные осмотры госпитального эпидемиолога, главной медицинской сестры с составлением актов осмотра и плана устранения выявленных замечаний, контроль выполнения требований СЭР.</a:t>
            </a:r>
          </a:p>
          <a:p>
            <a:pPr lvl="0"/>
            <a:r>
              <a:rPr lang="ru-RU" sz="1200" b="1" dirty="0" smtClean="0"/>
              <a:t>Обеспечить соблюдение санитарно-эпидемиологического режима к обращению с медицинскими отходами. Составить график вывоза медицинских отходов специализированным автотранспортом. Реализовать «сухой» способ утилизации отходов: организовать места для хранения отходов и их своевременный вывоз специализированным автотранспортом.</a:t>
            </a:r>
          </a:p>
          <a:p>
            <a:pPr lvl="0"/>
            <a:r>
              <a:rPr lang="ru-RU" sz="1200" b="1" dirty="0" smtClean="0"/>
              <a:t>Обеспечить одноразовыми ИМН, антисептиками и средствами дезинфекции в достаточном количестве. Централизованно (ВА, ЦРБ) проводить </a:t>
            </a:r>
            <a:r>
              <a:rPr lang="ru-RU" sz="1200" b="1" dirty="0" err="1" smtClean="0"/>
              <a:t>автоклавирование</a:t>
            </a:r>
            <a:r>
              <a:rPr lang="ru-RU" sz="1200" b="1" dirty="0" smtClean="0"/>
              <a:t> и стерилизацию перевязочного </a:t>
            </a:r>
            <a:r>
              <a:rPr lang="ru-RU" sz="1200" b="1" dirty="0" smtClean="0"/>
              <a:t>материала. </a:t>
            </a:r>
            <a:endParaRPr lang="ru-RU" sz="1200" b="1" dirty="0" smtClean="0"/>
          </a:p>
          <a:p>
            <a:pPr lvl="0"/>
            <a:r>
              <a:rPr lang="ru-RU" sz="1200" b="1" dirty="0" smtClean="0"/>
              <a:t>Организовать бесперебойное снабжение </a:t>
            </a:r>
            <a:r>
              <a:rPr lang="ru-RU" sz="1200" b="1" dirty="0" smtClean="0"/>
              <a:t>питьевой </a:t>
            </a:r>
            <a:r>
              <a:rPr lang="ru-RU" sz="1200" b="1" dirty="0" smtClean="0"/>
              <a:t>водой, обеспечить наличие емкостей для создания запаса воды, </a:t>
            </a:r>
            <a:r>
              <a:rPr lang="ru-RU" sz="1200" b="1" dirty="0" err="1" smtClean="0"/>
              <a:t>обьемом</a:t>
            </a:r>
            <a:r>
              <a:rPr lang="ru-RU" sz="1200" b="1" dirty="0" smtClean="0"/>
              <a:t> не менее 20 литров, составить график подвоза воды автотранспортом.</a:t>
            </a:r>
          </a:p>
          <a:p>
            <a:pPr lvl="0"/>
            <a:r>
              <a:rPr lang="ru-RU" sz="1200" b="1" dirty="0" smtClean="0"/>
              <a:t>Согласовать с главами сельских поселений оборудование и содержание </a:t>
            </a:r>
            <a:r>
              <a:rPr lang="ru-RU" sz="1200" b="1" dirty="0" err="1" smtClean="0"/>
              <a:t>подьездных</a:t>
            </a:r>
            <a:r>
              <a:rPr lang="ru-RU" sz="1200" b="1" dirty="0" smtClean="0"/>
              <a:t> путей к фельдшерско-акушерским пунктам</a:t>
            </a:r>
          </a:p>
          <a:p>
            <a:pPr lvl="0"/>
            <a:r>
              <a:rPr lang="ru-RU" sz="1200" b="1" dirty="0" smtClean="0"/>
              <a:t>Провести текущий ремонт систем отопления, водоснабжения, канализации. Провести косметический ремонт помещений</a:t>
            </a:r>
          </a:p>
          <a:p>
            <a:pPr>
              <a:buNone/>
            </a:pPr>
            <a:endParaRPr lang="ru-RU" sz="1200" b="1" dirty="0" smtClean="0"/>
          </a:p>
          <a:p>
            <a:pPr lvl="0"/>
            <a:endParaRPr lang="ru-RU" sz="1000" dirty="0" smtClean="0"/>
          </a:p>
          <a:p>
            <a:endParaRPr lang="ru-RU" sz="1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A8EB5C-A4CF-4F09-B4E0-12E145861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344" y="2181224"/>
            <a:ext cx="9632268" cy="252412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СПАСИБО ЗА </a:t>
            </a:r>
            <a:r>
              <a:rPr lang="ru-RU" sz="5400" b="1" dirty="0" smtClean="0">
                <a:solidFill>
                  <a:srgbClr val="C00000"/>
                </a:solidFill>
              </a:rPr>
              <a:t>ВНИМАНИЕ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091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B0BC8447-B52A-478B-9DEC-BF4284ED1F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6633961"/>
              </p:ext>
            </p:extLst>
          </p:nvPr>
        </p:nvGraphicFramePr>
        <p:xfrm>
          <a:off x="1655180" y="95250"/>
          <a:ext cx="10150997" cy="6625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5177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67544" y="251210"/>
            <a:ext cx="10379946" cy="452175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Свод работающих</a:t>
            </a:r>
            <a:r>
              <a:rPr lang="ru-RU" sz="1600" b="1" dirty="0" smtClean="0">
                <a:solidFill>
                  <a:srgbClr val="C00000"/>
                </a:solidFill>
              </a:rPr>
              <a:t>, неработающих и  </a:t>
            </a:r>
            <a:r>
              <a:rPr lang="ru-RU" sz="1600" b="1" dirty="0">
                <a:solidFill>
                  <a:srgbClr val="C00000"/>
                </a:solidFill>
              </a:rPr>
              <a:t>аварийных </a:t>
            </a:r>
            <a:r>
              <a:rPr lang="ru-RU" sz="1600" b="1" dirty="0" smtClean="0">
                <a:solidFill>
                  <a:srgbClr val="C00000"/>
                </a:solidFill>
              </a:rPr>
              <a:t>ФАП </a:t>
            </a:r>
            <a:r>
              <a:rPr lang="ru-RU" sz="1600" b="1" dirty="0">
                <a:solidFill>
                  <a:srgbClr val="C00000"/>
                </a:solidFill>
              </a:rPr>
              <a:t>на  территории Челябинской </a:t>
            </a:r>
            <a:r>
              <a:rPr lang="ru-RU" sz="1600" b="1" dirty="0" smtClean="0">
                <a:solidFill>
                  <a:srgbClr val="C00000"/>
                </a:solidFill>
              </a:rPr>
              <a:t>области </a:t>
            </a:r>
            <a:endParaRPr lang="ru-RU" sz="1600" dirty="0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32D94327-2103-4525-957E-12674397A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877" y="622570"/>
            <a:ext cx="10257549" cy="6021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133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xmlns="" id="{DE93D61E-57C7-4869-8EDD-FD59784908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8916783"/>
              </p:ext>
            </p:extLst>
          </p:nvPr>
        </p:nvGraphicFramePr>
        <p:xfrm>
          <a:off x="1854897" y="526212"/>
          <a:ext cx="9549223" cy="604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5631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3B0CBE90-AAB4-4EDE-BEE8-AC7D8D182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47856618"/>
              </p:ext>
            </p:extLst>
          </p:nvPr>
        </p:nvGraphicFramePr>
        <p:xfrm>
          <a:off x="2589213" y="638175"/>
          <a:ext cx="8915400" cy="527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1462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2718BF35-8116-4FC1-8D0C-7D5CFAC608B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516130066"/>
              </p:ext>
            </p:extLst>
          </p:nvPr>
        </p:nvGraphicFramePr>
        <p:xfrm>
          <a:off x="2038351" y="685800"/>
          <a:ext cx="4864100" cy="521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xmlns="" id="{1C4FB486-E74C-4CC6-843E-3C4065CF167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323897061"/>
              </p:ext>
            </p:extLst>
          </p:nvPr>
        </p:nvGraphicFramePr>
        <p:xfrm>
          <a:off x="6734175" y="600074"/>
          <a:ext cx="5143500" cy="5695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21789" y="215661"/>
            <a:ext cx="76315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Кадровое обеспечение.  Уровень подготовки сотрудников.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40252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1333" y="372534"/>
            <a:ext cx="9303279" cy="428977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</a:rPr>
              <a:t>Кадровое обеспечение.  </a:t>
            </a:r>
            <a:r>
              <a:rPr lang="ru-RU" sz="1800" b="1" dirty="0" smtClean="0">
                <a:solidFill>
                  <a:srgbClr val="C00000"/>
                </a:solidFill>
              </a:rPr>
              <a:t>Уровень подготовки сотрудников.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3857289"/>
              </p:ext>
            </p:extLst>
          </p:nvPr>
        </p:nvGraphicFramePr>
        <p:xfrm>
          <a:off x="1792224" y="891821"/>
          <a:ext cx="10048795" cy="5658918"/>
        </p:xfrm>
        <a:graphic>
          <a:graphicData uri="http://schemas.openxmlformats.org/drawingml/2006/table">
            <a:tbl>
              <a:tblPr/>
              <a:tblGrid>
                <a:gridCol w="499872"/>
                <a:gridCol w="2089457"/>
                <a:gridCol w="582640"/>
                <a:gridCol w="573244"/>
                <a:gridCol w="996126"/>
                <a:gridCol w="704807"/>
                <a:gridCol w="1155883"/>
                <a:gridCol w="911550"/>
                <a:gridCol w="1033717"/>
                <a:gridCol w="1501499"/>
              </a:tblGrid>
              <a:tr h="6704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медицинской организации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осмотренных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</a:t>
                      </a:r>
                    </a:p>
                    <a:p>
                      <a:pPr algn="ctr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НМО по СО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</a:t>
                      </a:r>
                      <a:endParaRPr lang="ru-RU" sz="7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endParaRPr lang="ru-RU" sz="7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прошедших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НМО </a:t>
                      </a:r>
                      <a:endParaRPr lang="en-US" sz="7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</a:t>
                      </a:r>
                      <a:endParaRPr lang="ru-RU" sz="7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 осмотренных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</a:t>
                      </a:r>
                    </a:p>
                    <a:p>
                      <a:pPr algn="ctr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 по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ФД</a:t>
                      </a:r>
                    </a:p>
                    <a:p>
                      <a:pPr algn="ctr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</a:t>
                      </a:r>
                      <a:endParaRPr lang="ru-RU" sz="7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прошедших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 по ФД от осмотренных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</a:t>
                      </a:r>
                    </a:p>
                    <a:p>
                      <a:pPr algn="ctr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Работают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МИС  Барс</a:t>
                      </a:r>
                    </a:p>
                    <a:p>
                      <a:pPr algn="ctr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endParaRPr lang="ru-RU" sz="7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Работающих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БАРС от осмотренных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</a:t>
                      </a:r>
                    </a:p>
                    <a:p>
                      <a:pPr algn="ctr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% </a:t>
                      </a:r>
                      <a:endParaRPr lang="ru-RU" sz="7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подготовленности кадров,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работающих на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ФАП</a:t>
                      </a:r>
                    </a:p>
                    <a:p>
                      <a:pPr algn="ctr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г.Копейск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г.Катав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с.Чесма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с.Кунашак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РБ с.Кизильское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с.Агаповка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Г.Кыштым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 Нязепетровск"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 РБ с. Аргаяш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г.Аша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г.Троицк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ОБ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г.Чебаркуль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с.Фершампенуаз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г.Верхний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Уфалей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с.Увельский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г.Касли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г.Сатка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с.Октябрьское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с.Варна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№2 г. Миасс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с.Еткуль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г.Карталы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 Долгодеревенское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1 г.Коркино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г.Верхнеуральск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 3 г.Миасс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г.Куса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с.Уйское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с.Бреды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РБ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с.Миасское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г.Пласт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ГБУЗ ГБ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г.Златоуст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ГБУЗ ГБ №1  г. Миасс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30,47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Максимальный процент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3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Минимальный процент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26,32</a:t>
                      </a:r>
                    </a:p>
                  </a:txBody>
                  <a:tcPr marL="4953" marR="4953" marT="4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4392146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1553</TotalTime>
  <Words>4667</Words>
  <Application>Microsoft Office PowerPoint</Application>
  <PresentationFormat>Произвольный</PresentationFormat>
  <Paragraphs>2372</Paragraphs>
  <Slides>31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Легкий дым</vt:lpstr>
      <vt:lpstr> Анализ работы  фельдшерско-акушерских пунктов  Челябинской области  в 2021г.     ГКУЗ «ЦКДМО»   Директор: Мезенцева У. А.  </vt:lpstr>
      <vt:lpstr>Соотношение количества осмотренных ФАП и общего числа ФАП на территории области</vt:lpstr>
      <vt:lpstr>Слайд 3</vt:lpstr>
      <vt:lpstr>Слайд 4</vt:lpstr>
      <vt:lpstr>Свод работающих, неработающих и  аварийных ФАП на  территории Челябинской области </vt:lpstr>
      <vt:lpstr>Слайд 6</vt:lpstr>
      <vt:lpstr>Слайд 7</vt:lpstr>
      <vt:lpstr>Слайд 8</vt:lpstr>
      <vt:lpstr>Кадровое обеспечение.  Уровень подготовки сотрудников. </vt:lpstr>
      <vt:lpstr>Организация выдачи бесплатных лекарственных препаратов на ФАП</vt:lpstr>
      <vt:lpstr>Слайд 11</vt:lpstr>
      <vt:lpstr>Отсутствует лицензия на фармацевтическую деятельность на 45 ФАП</vt:lpstr>
      <vt:lpstr>Отпуск лекарственных препаратов на ФАП</vt:lpstr>
      <vt:lpstr>Слайд 14</vt:lpstr>
      <vt:lpstr>Обеспеченность ФАП автоматизированными рабочими местами</vt:lpstr>
      <vt:lpstr>Слайд 16</vt:lpstr>
      <vt:lpstr>Обеспечение оборудованием по стандарту оснащения</vt:lpstr>
      <vt:lpstr>Обеспечение оборудованием по стандарту оснащения</vt:lpstr>
      <vt:lpstr>Готовность к оказанию неотложной помощи</vt:lpstr>
      <vt:lpstr>Готовность к оказанию неотложной помощи</vt:lpstr>
      <vt:lpstr>Благоустройство.</vt:lpstr>
      <vt:lpstr>Благоустройство. Обеспечение питьевой водой.</vt:lpstr>
      <vt:lpstr>ВЫВОДЫ:</vt:lpstr>
      <vt:lpstr>Благоустройство. Печное отопление.</vt:lpstr>
      <vt:lpstr>Выводы:</vt:lpstr>
      <vt:lpstr>Утилизация медицинских отходов </vt:lpstr>
      <vt:lpstr>Выводы:</vt:lpstr>
      <vt:lpstr>Размещение информации о ФАП на сайте медицинской организации</vt:lpstr>
      <vt:lpstr>Рекомендовано</vt:lpstr>
      <vt:lpstr>Рекомендовано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Фельдшерско-акушерских пунктов Челябинской области</dc:title>
  <dc:creator>Елена Александровна</dc:creator>
  <cp:lastModifiedBy>User</cp:lastModifiedBy>
  <cp:revision>133</cp:revision>
  <dcterms:created xsi:type="dcterms:W3CDTF">2021-07-20T03:21:25Z</dcterms:created>
  <dcterms:modified xsi:type="dcterms:W3CDTF">2021-07-23T05:22:47Z</dcterms:modified>
</cp:coreProperties>
</file>